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5"/>
  </p:sldMasterIdLst>
  <p:notesMasterIdLst>
    <p:notesMasterId r:id="rId26"/>
  </p:notesMasterIdLst>
  <p:handoutMasterIdLst>
    <p:handoutMasterId r:id="rId27"/>
  </p:handoutMasterIdLst>
  <p:sldIdLst>
    <p:sldId id="256" r:id="rId6"/>
    <p:sldId id="257" r:id="rId7"/>
    <p:sldId id="274" r:id="rId8"/>
    <p:sldId id="264" r:id="rId9"/>
    <p:sldId id="259" r:id="rId10"/>
    <p:sldId id="267" r:id="rId11"/>
    <p:sldId id="285" r:id="rId12"/>
    <p:sldId id="268" r:id="rId13"/>
    <p:sldId id="279" r:id="rId14"/>
    <p:sldId id="261" r:id="rId15"/>
    <p:sldId id="278" r:id="rId16"/>
    <p:sldId id="290" r:id="rId17"/>
    <p:sldId id="291" r:id="rId18"/>
    <p:sldId id="283" r:id="rId19"/>
    <p:sldId id="289" r:id="rId20"/>
    <p:sldId id="275" r:id="rId21"/>
    <p:sldId id="262" r:id="rId22"/>
    <p:sldId id="286" r:id="rId23"/>
    <p:sldId id="287" r:id="rId24"/>
    <p:sldId id="288" r:id="rId25"/>
  </p:sldIdLst>
  <p:sldSz cx="9144000" cy="6858000" type="screen4x3"/>
  <p:notesSz cx="6797675" cy="9926638"/>
  <p:defaultTextStyle>
    <a:defPPr>
      <a:defRPr lang="en-GB"/>
    </a:defPPr>
    <a:lvl1pPr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1pPr>
    <a:lvl2pPr marL="457200"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2pPr>
    <a:lvl3pPr marL="914400"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3pPr>
    <a:lvl4pPr marL="1371600"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4pPr>
    <a:lvl5pPr marL="1828800"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5pPr>
    <a:lvl6pPr marL="2286000" algn="l" defTabSz="914400" rtl="0" eaLnBrk="1" latinLnBrk="0" hangingPunct="1">
      <a:defRPr sz="2400" kern="1200">
        <a:solidFill>
          <a:schemeClr val="tx1"/>
        </a:solidFill>
        <a:latin typeface="Ammys Handwriting" pitchFamily="2" charset="0"/>
        <a:ea typeface="+mn-ea"/>
        <a:cs typeface="Arial" panose="020B0604020202020204" pitchFamily="34" charset="0"/>
      </a:defRPr>
    </a:lvl6pPr>
    <a:lvl7pPr marL="2743200" algn="l" defTabSz="914400" rtl="0" eaLnBrk="1" latinLnBrk="0" hangingPunct="1">
      <a:defRPr sz="2400" kern="1200">
        <a:solidFill>
          <a:schemeClr val="tx1"/>
        </a:solidFill>
        <a:latin typeface="Ammys Handwriting" pitchFamily="2" charset="0"/>
        <a:ea typeface="+mn-ea"/>
        <a:cs typeface="Arial" panose="020B0604020202020204" pitchFamily="34" charset="0"/>
      </a:defRPr>
    </a:lvl7pPr>
    <a:lvl8pPr marL="3200400" algn="l" defTabSz="914400" rtl="0" eaLnBrk="1" latinLnBrk="0" hangingPunct="1">
      <a:defRPr sz="2400" kern="1200">
        <a:solidFill>
          <a:schemeClr val="tx1"/>
        </a:solidFill>
        <a:latin typeface="Ammys Handwriting" pitchFamily="2" charset="0"/>
        <a:ea typeface="+mn-ea"/>
        <a:cs typeface="Arial" panose="020B0604020202020204" pitchFamily="34" charset="0"/>
      </a:defRPr>
    </a:lvl8pPr>
    <a:lvl9pPr marL="3657600" algn="l" defTabSz="914400" rtl="0" eaLnBrk="1" latinLnBrk="0" hangingPunct="1">
      <a:defRPr sz="2400" kern="1200">
        <a:solidFill>
          <a:schemeClr val="tx1"/>
        </a:solidFill>
        <a:latin typeface="Ammys Handwriting"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99"/>
    <a:srgbClr val="FFFF66"/>
    <a:srgbClr val="FFFF00"/>
    <a:srgbClr val="99FF99"/>
    <a:srgbClr val="CCFFCC"/>
    <a:srgbClr val="33CC33"/>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345ACE-4525-2911-EF01-6B3B976EDA85}" v="26" dt="2025-09-16T12:19:02.613"/>
    <p1510:client id="{6A8972E7-D573-2A54-9CD5-22DC22885B89}" v="193" dt="2025-09-16T11:10:14.6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1734" y="11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597B34DB-4380-4C36-A52B-40F3E7D71EDC}"/>
              </a:ext>
            </a:extLst>
          </p:cNvPr>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ltLang="en-US"/>
          </a:p>
        </p:txBody>
      </p:sp>
      <p:sp>
        <p:nvSpPr>
          <p:cNvPr id="21507" name="Rectangle 3">
            <a:extLst>
              <a:ext uri="{FF2B5EF4-FFF2-40B4-BE49-F238E27FC236}">
                <a16:creationId xmlns:a16="http://schemas.microsoft.com/office/drawing/2014/main" id="{2826BA06-4589-463E-A4D1-3FE25B3D31B7}"/>
              </a:ext>
            </a:extLst>
          </p:cNvPr>
          <p:cNvSpPr>
            <a:spLocks noGrp="1" noChangeArrowheads="1"/>
          </p:cNvSpPr>
          <p:nvPr>
            <p:ph type="dt" sz="quarter"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ltLang="en-US"/>
          </a:p>
        </p:txBody>
      </p:sp>
      <p:sp>
        <p:nvSpPr>
          <p:cNvPr id="21508" name="Rectangle 4">
            <a:extLst>
              <a:ext uri="{FF2B5EF4-FFF2-40B4-BE49-F238E27FC236}">
                <a16:creationId xmlns:a16="http://schemas.microsoft.com/office/drawing/2014/main" id="{0D3F357D-9B5E-44B6-AF5B-F616C51E4A44}"/>
              </a:ext>
            </a:extLst>
          </p:cNvPr>
          <p:cNvSpPr>
            <a:spLocks noGrp="1" noChangeArrowheads="1"/>
          </p:cNvSpPr>
          <p:nvPr>
            <p:ph type="ftr" sz="quarter" idx="2"/>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ltLang="en-US"/>
          </a:p>
        </p:txBody>
      </p:sp>
      <p:sp>
        <p:nvSpPr>
          <p:cNvPr id="21509" name="Rectangle 5">
            <a:extLst>
              <a:ext uri="{FF2B5EF4-FFF2-40B4-BE49-F238E27FC236}">
                <a16:creationId xmlns:a16="http://schemas.microsoft.com/office/drawing/2014/main" id="{854A99A7-834C-47A8-B7E4-7697CBC24511}"/>
              </a:ext>
            </a:extLst>
          </p:cNvPr>
          <p:cNvSpPr>
            <a:spLocks noGrp="1" noChangeArrowheads="1"/>
          </p:cNvSpPr>
          <p:nvPr>
            <p:ph type="sldNum" sz="quarter" idx="3"/>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fld id="{E598F69C-65D1-485A-B8B5-B5E5830FE627}"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A68C39-17C5-4DDB-B251-71B28AD5DBD0}"/>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latin typeface="Comic Sans MS" pitchFamily="66"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98A403C1-6235-4225-A922-59395ABC03BD}"/>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hangingPunct="1">
              <a:defRPr sz="1200">
                <a:latin typeface="Comic Sans MS" pitchFamily="66" charset="0"/>
                <a:cs typeface="Arial" charset="0"/>
              </a:defRPr>
            </a:lvl1pPr>
          </a:lstStyle>
          <a:p>
            <a:pPr>
              <a:defRPr/>
            </a:pPr>
            <a:fld id="{4C95A59A-180B-401A-BB60-D337433F5CB4}" type="datetimeFigureOut">
              <a:rPr lang="en-GB"/>
              <a:pPr>
                <a:defRPr/>
              </a:pPr>
              <a:t>18/09/2025</a:t>
            </a:fld>
            <a:endParaRPr lang="en-GB"/>
          </a:p>
        </p:txBody>
      </p:sp>
      <p:sp>
        <p:nvSpPr>
          <p:cNvPr id="4" name="Slide Image Placeholder 3">
            <a:extLst>
              <a:ext uri="{FF2B5EF4-FFF2-40B4-BE49-F238E27FC236}">
                <a16:creationId xmlns:a16="http://schemas.microsoft.com/office/drawing/2014/main" id="{C3ABAA00-D249-4137-9C50-A8ABF5D298AF}"/>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8FD0A7F-5B2C-4F0C-A9D3-9D8CC17674A0}"/>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2928E86-ABEB-43AE-ADA7-6A3CA75A87C9}"/>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hangingPunct="1">
              <a:defRPr sz="1200">
                <a:latin typeface="Comic Sans MS" pitchFamily="66"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828D553E-F7C2-4BAC-92D0-CAC156E050A3}"/>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omic Sans MS" panose="030F0702030302020204" pitchFamily="66" charset="0"/>
              </a:defRPr>
            </a:lvl1pPr>
          </a:lstStyle>
          <a:p>
            <a:fld id="{61E47C82-330D-4EF3-ACD0-10AF71879F35}"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CB2F88EC-8374-FD3C-28E3-158C10BFCD1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EC1A7AD1-4CC8-CD73-6924-6E261B5DC39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6148" name="Slide Number Placeholder 3">
            <a:extLst>
              <a:ext uri="{FF2B5EF4-FFF2-40B4-BE49-F238E27FC236}">
                <a16:creationId xmlns:a16="http://schemas.microsoft.com/office/drawing/2014/main" id="{D23E0BED-9024-339F-11AC-B8B7F52649C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mmys Handwriting" pitchFamily="2" charset="0"/>
                <a:cs typeface="Arial" panose="020B0604020202020204" pitchFamily="34" charset="0"/>
              </a:defRPr>
            </a:lvl1pPr>
            <a:lvl2pPr marL="742950" indent="-285750">
              <a:defRPr sz="2400">
                <a:solidFill>
                  <a:schemeClr val="tx1"/>
                </a:solidFill>
                <a:latin typeface="Ammys Handwriting" pitchFamily="2" charset="0"/>
                <a:cs typeface="Arial" panose="020B0604020202020204" pitchFamily="34" charset="0"/>
              </a:defRPr>
            </a:lvl2pPr>
            <a:lvl3pPr marL="1143000" indent="-228600">
              <a:defRPr sz="2400">
                <a:solidFill>
                  <a:schemeClr val="tx1"/>
                </a:solidFill>
                <a:latin typeface="Ammys Handwriting" pitchFamily="2" charset="0"/>
                <a:cs typeface="Arial" panose="020B0604020202020204" pitchFamily="34" charset="0"/>
              </a:defRPr>
            </a:lvl3pPr>
            <a:lvl4pPr marL="1600200" indent="-228600">
              <a:defRPr sz="2400">
                <a:solidFill>
                  <a:schemeClr val="tx1"/>
                </a:solidFill>
                <a:latin typeface="Ammys Handwriting" pitchFamily="2" charset="0"/>
                <a:cs typeface="Arial" panose="020B0604020202020204" pitchFamily="34" charset="0"/>
              </a:defRPr>
            </a:lvl4pPr>
            <a:lvl5pPr marL="2057400" indent="-228600">
              <a:defRPr sz="2400">
                <a:solidFill>
                  <a:schemeClr val="tx1"/>
                </a:solidFill>
                <a:latin typeface="Ammys Handwriting" pitchFamily="2"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mmys Handwriting" pitchFamily="2"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mmys Handwriting" pitchFamily="2"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mmys Handwriting" pitchFamily="2"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mmys Handwriting" pitchFamily="2" charset="0"/>
                <a:cs typeface="Arial" panose="020B0604020202020204" pitchFamily="34" charset="0"/>
              </a:defRPr>
            </a:lvl9pPr>
          </a:lstStyle>
          <a:p>
            <a:fld id="{92C46166-4CD6-4E31-81DC-D83E7B88DF09}" type="slidenum">
              <a:rPr lang="en-GB" altLang="en-US" sz="1200">
                <a:latin typeface="Comic Sans MS" panose="030F0702030302020204" pitchFamily="66" charset="0"/>
              </a:rPr>
              <a:pPr/>
              <a:t>1</a:t>
            </a:fld>
            <a:endParaRPr lang="en-GB" altLang="en-US" sz="1200">
              <a:latin typeface="Comic Sans MS" panose="030F0702030302020204" pitchFamily="66"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624CAB3E-F7A7-81D2-F4A9-7B4C0FF43C4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3982A6C6-A23D-631C-07AB-4658A0DE2DA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6982D2F9-69AC-1F13-A454-C45F8A16830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Rectangle 3">
            <a:extLst>
              <a:ext uri="{FF2B5EF4-FFF2-40B4-BE49-F238E27FC236}">
                <a16:creationId xmlns:a16="http://schemas.microsoft.com/office/drawing/2014/main" id="{31EF5547-06FC-755C-1BB5-97E263FD5F1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88EA0ADB-C2C7-8249-1C2A-D9CEA6E99CD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Rectangle 3">
            <a:extLst>
              <a:ext uri="{FF2B5EF4-FFF2-40B4-BE49-F238E27FC236}">
                <a16:creationId xmlns:a16="http://schemas.microsoft.com/office/drawing/2014/main" id="{BF69585F-8289-DAD9-1650-E8EACCC6EC0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2FBDB858-B33C-C68C-742B-8D8D1D15F0F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Rectangle 3">
            <a:extLst>
              <a:ext uri="{FF2B5EF4-FFF2-40B4-BE49-F238E27FC236}">
                <a16:creationId xmlns:a16="http://schemas.microsoft.com/office/drawing/2014/main" id="{06738C41-D8FD-4937-E97E-5E9E8A9AB9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69C26D78-92D9-4FEA-3511-C1CC05C9E27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07FD864E-EE77-8DB0-5E81-079B889CE6E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6388" name="Slide Number Placeholder 3">
            <a:extLst>
              <a:ext uri="{FF2B5EF4-FFF2-40B4-BE49-F238E27FC236}">
                <a16:creationId xmlns:a16="http://schemas.microsoft.com/office/drawing/2014/main" id="{72191CFC-A4D4-5E87-EA7B-8816E46867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371BDCC-7A3A-49BA-9C6E-397049D4D1F9}" type="slidenum">
              <a:rPr lang="en-GB" altLang="en-US">
                <a:latin typeface="Comic Sans MS" panose="030F0702030302020204" pitchFamily="66" charset="0"/>
              </a:rPr>
              <a:pPr>
                <a:spcBef>
                  <a:spcPct val="0"/>
                </a:spcBef>
              </a:pPr>
              <a:t>6</a:t>
            </a:fld>
            <a:endParaRPr lang="en-GB" altLang="en-US">
              <a:latin typeface="Comic Sans MS" panose="030F0702030302020204" pitchFamily="66"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9109171-ECE1-17B2-A4A6-BE592FF980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Rectangle 3">
            <a:extLst>
              <a:ext uri="{FF2B5EF4-FFF2-40B4-BE49-F238E27FC236}">
                <a16:creationId xmlns:a16="http://schemas.microsoft.com/office/drawing/2014/main" id="{72E2F753-CBE4-E9FD-7AF4-90903491CCF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033F9F0A-EB6B-CAC8-86F9-7FDDCDF2F6E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Rectangle 3">
            <a:extLst>
              <a:ext uri="{FF2B5EF4-FFF2-40B4-BE49-F238E27FC236}">
                <a16:creationId xmlns:a16="http://schemas.microsoft.com/office/drawing/2014/main" id="{2D644B92-C5C8-2C8C-DBEE-D7BD0ED5294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C6938080-61A8-E8E4-D49B-4C8BD160A5A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Rectangle 3">
            <a:extLst>
              <a:ext uri="{FF2B5EF4-FFF2-40B4-BE49-F238E27FC236}">
                <a16:creationId xmlns:a16="http://schemas.microsoft.com/office/drawing/2014/main" id="{47E6E8C0-85C9-DB21-E341-28173D8B0E6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166EFFB1-F44E-2739-4AE0-46AC1E3342E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Rectangle 3">
            <a:extLst>
              <a:ext uri="{FF2B5EF4-FFF2-40B4-BE49-F238E27FC236}">
                <a16:creationId xmlns:a16="http://schemas.microsoft.com/office/drawing/2014/main" id="{1347786F-60C2-ED0B-0CCD-5C08D9F293A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0520756-5855-15D6-8CEA-87B9BFD8169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Rectangle 3">
            <a:extLst>
              <a:ext uri="{FF2B5EF4-FFF2-40B4-BE49-F238E27FC236}">
                <a16:creationId xmlns:a16="http://schemas.microsoft.com/office/drawing/2014/main" id="{FE18D6F9-AFBD-48A8-C80D-0EA0ABA5979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D89CCCA8-ABD9-770C-E376-804B489323E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Rectangle 3">
            <a:extLst>
              <a:ext uri="{FF2B5EF4-FFF2-40B4-BE49-F238E27FC236}">
                <a16:creationId xmlns:a16="http://schemas.microsoft.com/office/drawing/2014/main" id="{30FF3EC1-B646-806A-7299-80D682402C3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54678488-7D77-65F1-0B9C-07C44DC63CD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Rectangle 3">
            <a:extLst>
              <a:ext uri="{FF2B5EF4-FFF2-40B4-BE49-F238E27FC236}">
                <a16:creationId xmlns:a16="http://schemas.microsoft.com/office/drawing/2014/main" id="{A8F00E13-49CD-B4A3-2546-A776755760A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7BE3AFF2-E783-E244-A39F-F39E6DBFEE4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Rectangle 3">
            <a:extLst>
              <a:ext uri="{FF2B5EF4-FFF2-40B4-BE49-F238E27FC236}">
                <a16:creationId xmlns:a16="http://schemas.microsoft.com/office/drawing/2014/main" id="{A019C0FE-23C7-DFC0-64A7-12F86D3EEA0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en-US"/>
              <a:t>Click to edit Master title style</a:t>
            </a:r>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0679187F-20BC-6FEB-07A6-DD36ED12E6B5}"/>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08070FC7-02A4-7FDF-B6BE-E64CE4474ACD}"/>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D9D68D83-69B7-92CE-F409-5CABAEF762E9}"/>
              </a:ext>
            </a:extLst>
          </p:cNvPr>
          <p:cNvSpPr>
            <a:spLocks noGrp="1"/>
          </p:cNvSpPr>
          <p:nvPr>
            <p:ph type="sldNum" sz="quarter" idx="12"/>
          </p:nvPr>
        </p:nvSpPr>
        <p:spPr/>
        <p:txBody>
          <a:bodyPr/>
          <a:lstStyle>
            <a:lvl1pPr>
              <a:defRPr/>
            </a:lvl1pPr>
          </a:lstStyle>
          <a:p>
            <a:fld id="{BFE76901-AC94-4B8F-936A-C4958FBA86D9}" type="slidenum">
              <a:rPr lang="en-GB" altLang="en-US"/>
              <a:pPr/>
              <a:t>‹#›</a:t>
            </a:fld>
            <a:endParaRPr lang="en-GB" altLang="en-US"/>
          </a:p>
        </p:txBody>
      </p:sp>
    </p:spTree>
    <p:extLst>
      <p:ext uri="{BB962C8B-B14F-4D97-AF65-F5344CB8AC3E}">
        <p14:creationId xmlns:p14="http://schemas.microsoft.com/office/powerpoint/2010/main" val="1152199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A559E-B998-8E10-2B70-BB2BD4B20A88}"/>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FCB23BC5-779E-40A2-0B65-B8219CC0ACC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6711195-3901-A30B-A6B9-3784506C70F7}"/>
              </a:ext>
            </a:extLst>
          </p:cNvPr>
          <p:cNvSpPr>
            <a:spLocks noGrp="1"/>
          </p:cNvSpPr>
          <p:nvPr>
            <p:ph type="sldNum" sz="quarter" idx="12"/>
          </p:nvPr>
        </p:nvSpPr>
        <p:spPr/>
        <p:txBody>
          <a:bodyPr/>
          <a:lstStyle>
            <a:lvl1pPr>
              <a:defRPr/>
            </a:lvl1pPr>
          </a:lstStyle>
          <a:p>
            <a:fld id="{10969E61-107D-4B3C-8E69-1FCC3DF7913C}" type="slidenum">
              <a:rPr lang="en-GB" altLang="en-US"/>
              <a:pPr/>
              <a:t>‹#›</a:t>
            </a:fld>
            <a:endParaRPr lang="en-GB" altLang="en-US"/>
          </a:p>
        </p:txBody>
      </p:sp>
    </p:spTree>
    <p:extLst>
      <p:ext uri="{BB962C8B-B14F-4D97-AF65-F5344CB8AC3E}">
        <p14:creationId xmlns:p14="http://schemas.microsoft.com/office/powerpoint/2010/main" val="2117664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CF63D300-77AA-5848-60AC-26124D0C2E5B}"/>
              </a:ext>
            </a:extLst>
          </p:cNvPr>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Oval 4">
            <a:extLst>
              <a:ext uri="{FF2B5EF4-FFF2-40B4-BE49-F238E27FC236}">
                <a16:creationId xmlns:a16="http://schemas.microsoft.com/office/drawing/2014/main" id="{6A1E0FD3-8A68-72AE-CCF1-27F564C740ED}"/>
              </a:ext>
            </a:extLst>
          </p:cNvPr>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Oval 5">
            <a:extLst>
              <a:ext uri="{FF2B5EF4-FFF2-40B4-BE49-F238E27FC236}">
                <a16:creationId xmlns:a16="http://schemas.microsoft.com/office/drawing/2014/main" id="{FC649B7F-C75F-CEEB-F496-60BF7D450429}"/>
              </a:ext>
            </a:extLst>
          </p:cNvPr>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22313" y="1371600"/>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t>Click to edit Master title style</a:t>
            </a:r>
          </a:p>
        </p:txBody>
      </p:sp>
      <p:sp>
        <p:nvSpPr>
          <p:cNvPr id="3" name="Text Placeholder 2"/>
          <p:cNvSpPr>
            <a:spLocks noGrp="1"/>
          </p:cNvSpPr>
          <p:nvPr>
            <p:ph type="body" idx="1"/>
          </p:nvPr>
        </p:nvSpPr>
        <p:spPr>
          <a:xfrm>
            <a:off x="722313" y="4068763"/>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4CD03D84-DB99-7084-42C7-8683036BDAB1}"/>
              </a:ext>
            </a:extLst>
          </p:cNvPr>
          <p:cNvSpPr>
            <a:spLocks noGrp="1"/>
          </p:cNvSpPr>
          <p:nvPr>
            <p:ph type="dt" sz="half" idx="10"/>
          </p:nvPr>
        </p:nvSpPr>
        <p:spPr/>
        <p:txBody>
          <a:bodyPr/>
          <a:lstStyle>
            <a:lvl1pPr>
              <a:defRPr/>
            </a:lvl1pPr>
          </a:lstStyle>
          <a:p>
            <a:pPr>
              <a:defRPr/>
            </a:pPr>
            <a:endParaRPr lang="en-GB" altLang="en-US"/>
          </a:p>
        </p:txBody>
      </p:sp>
      <p:sp>
        <p:nvSpPr>
          <p:cNvPr id="8" name="Footer Placeholder 4">
            <a:extLst>
              <a:ext uri="{FF2B5EF4-FFF2-40B4-BE49-F238E27FC236}">
                <a16:creationId xmlns:a16="http://schemas.microsoft.com/office/drawing/2014/main" id="{2A23340C-B5EB-4E5F-1772-8B080BCB342E}"/>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A5FF105-90B9-1275-B594-FE9F5AD826AF}"/>
              </a:ext>
            </a:extLst>
          </p:cNvPr>
          <p:cNvSpPr>
            <a:spLocks noGrp="1"/>
          </p:cNvSpPr>
          <p:nvPr>
            <p:ph type="sldNum" sz="quarter" idx="12"/>
          </p:nvPr>
        </p:nvSpPr>
        <p:spPr/>
        <p:txBody>
          <a:bodyPr/>
          <a:lstStyle>
            <a:lvl1pPr>
              <a:defRPr/>
            </a:lvl1pPr>
          </a:lstStyle>
          <a:p>
            <a:fld id="{D6D91EF2-3F6B-4E6C-B343-0839E7E62A46}" type="slidenum">
              <a:rPr lang="en-GB" altLang="en-US"/>
              <a:pPr/>
              <a:t>‹#›</a:t>
            </a:fld>
            <a:endParaRPr lang="en-GB" altLang="en-US"/>
          </a:p>
        </p:txBody>
      </p:sp>
    </p:spTree>
    <p:extLst>
      <p:ext uri="{BB962C8B-B14F-4D97-AF65-F5344CB8AC3E}">
        <p14:creationId xmlns:p14="http://schemas.microsoft.com/office/powerpoint/2010/main" val="1732918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a:extLst>
              <a:ext uri="{FF2B5EF4-FFF2-40B4-BE49-F238E27FC236}">
                <a16:creationId xmlns:a16="http://schemas.microsoft.com/office/drawing/2014/main" id="{60133248-899B-F7FA-A557-E32880BBD808}"/>
              </a:ext>
            </a:extLst>
          </p:cNvPr>
          <p:cNvSpPr>
            <a:spLocks noGrp="1"/>
          </p:cNvSpPr>
          <p:nvPr>
            <p:ph type="dt" sz="half" idx="14"/>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C77D0D32-CF44-BFA4-040D-2C42CF777003}"/>
              </a:ext>
            </a:extLst>
          </p:cNvPr>
          <p:cNvSpPr>
            <a:spLocks noGrp="1"/>
          </p:cNvSpPr>
          <p:nvPr>
            <p:ph type="ftr" sz="quarter" idx="15"/>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A7BE6089-C88D-CC9B-B673-11B840769623}"/>
              </a:ext>
            </a:extLst>
          </p:cNvPr>
          <p:cNvSpPr>
            <a:spLocks noGrp="1"/>
          </p:cNvSpPr>
          <p:nvPr>
            <p:ph type="sldNum" sz="quarter" idx="16"/>
          </p:nvPr>
        </p:nvSpPr>
        <p:spPr/>
        <p:txBody>
          <a:bodyPr/>
          <a:lstStyle>
            <a:lvl1pPr>
              <a:defRPr/>
            </a:lvl1pPr>
          </a:lstStyle>
          <a:p>
            <a:fld id="{01306F31-CBB1-4CA8-8D36-C90900325242}" type="slidenum">
              <a:rPr lang="en-GB" altLang="en-US"/>
              <a:pPr/>
              <a:t>‹#›</a:t>
            </a:fld>
            <a:endParaRPr lang="en-GB" altLang="en-US"/>
          </a:p>
        </p:txBody>
      </p:sp>
    </p:spTree>
    <p:extLst>
      <p:ext uri="{BB962C8B-B14F-4D97-AF65-F5344CB8AC3E}">
        <p14:creationId xmlns:p14="http://schemas.microsoft.com/office/powerpoint/2010/main" val="3329663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10"/>
          <p:cNvSpPr>
            <a:spLocks noGrp="1"/>
          </p:cNvSpPr>
          <p:nvPr>
            <p:ph sz="quarter" idx="13"/>
          </p:nvPr>
        </p:nvSpPr>
        <p:spPr>
          <a:xfrm>
            <a:off x="457200" y="2212848"/>
            <a:ext cx="4041648"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14"/>
          </p:nvPr>
        </p:nvSpPr>
        <p:spPr>
          <a:xfrm>
            <a:off x="4672584" y="2212848"/>
            <a:ext cx="4041648"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A2031E0-6984-CEF6-248E-8304E38AA0C7}"/>
              </a:ext>
            </a:extLst>
          </p:cNvPr>
          <p:cNvSpPr>
            <a:spLocks noGrp="1"/>
          </p:cNvSpPr>
          <p:nvPr>
            <p:ph type="dt" sz="half" idx="15"/>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44DAE4A9-DBAF-91B3-C3CE-3AA68068490E}"/>
              </a:ext>
            </a:extLst>
          </p:cNvPr>
          <p:cNvSpPr>
            <a:spLocks noGrp="1"/>
          </p:cNvSpPr>
          <p:nvPr>
            <p:ph type="ftr" sz="quarter" idx="16"/>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4B7E6164-91E2-2430-1870-FCCC1400D61D}"/>
              </a:ext>
            </a:extLst>
          </p:cNvPr>
          <p:cNvSpPr>
            <a:spLocks noGrp="1"/>
          </p:cNvSpPr>
          <p:nvPr>
            <p:ph type="sldNum" sz="quarter" idx="17"/>
          </p:nvPr>
        </p:nvSpPr>
        <p:spPr/>
        <p:txBody>
          <a:bodyPr/>
          <a:lstStyle>
            <a:lvl1pPr>
              <a:defRPr/>
            </a:lvl1pPr>
          </a:lstStyle>
          <a:p>
            <a:fld id="{83DE68F8-A2D1-4BCB-823E-AD6BAFE388DA}" type="slidenum">
              <a:rPr lang="en-GB" altLang="en-US"/>
              <a:pPr/>
              <a:t>‹#›</a:t>
            </a:fld>
            <a:endParaRPr lang="en-GB" altLang="en-US"/>
          </a:p>
        </p:txBody>
      </p:sp>
    </p:spTree>
    <p:extLst>
      <p:ext uri="{BB962C8B-B14F-4D97-AF65-F5344CB8AC3E}">
        <p14:creationId xmlns:p14="http://schemas.microsoft.com/office/powerpoint/2010/main" val="250338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930A8F5A-3635-281A-D0A2-EC9EFE1C9753}"/>
              </a:ext>
            </a:extLst>
          </p:cNvPr>
          <p:cNvSpPr>
            <a:spLocks noGrp="1"/>
          </p:cNvSpPr>
          <p:nvPr>
            <p:ph type="dt" sz="half" idx="10"/>
          </p:nvPr>
        </p:nvSpPr>
        <p:spPr/>
        <p:txBody>
          <a:bodyPr/>
          <a:lstStyle>
            <a:lvl1pPr>
              <a:defRPr/>
            </a:lvl1pPr>
          </a:lstStyle>
          <a:p>
            <a:pPr>
              <a:defRPr/>
            </a:pPr>
            <a:endParaRPr lang="en-GB" altLang="en-US"/>
          </a:p>
        </p:txBody>
      </p:sp>
      <p:sp>
        <p:nvSpPr>
          <p:cNvPr id="4" name="Footer Placeholder 4">
            <a:extLst>
              <a:ext uri="{FF2B5EF4-FFF2-40B4-BE49-F238E27FC236}">
                <a16:creationId xmlns:a16="http://schemas.microsoft.com/office/drawing/2014/main" id="{2036B1F2-995F-4C70-8977-A2CB3988DAA7}"/>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ADE889A9-6029-5223-F666-44A17BBBC9A2}"/>
              </a:ext>
            </a:extLst>
          </p:cNvPr>
          <p:cNvSpPr>
            <a:spLocks noGrp="1"/>
          </p:cNvSpPr>
          <p:nvPr>
            <p:ph type="sldNum" sz="quarter" idx="12"/>
          </p:nvPr>
        </p:nvSpPr>
        <p:spPr/>
        <p:txBody>
          <a:bodyPr/>
          <a:lstStyle>
            <a:lvl1pPr>
              <a:defRPr/>
            </a:lvl1pPr>
          </a:lstStyle>
          <a:p>
            <a:fld id="{FAC8C1C2-C26B-472B-BD65-692A96B4C1ED}" type="slidenum">
              <a:rPr lang="en-GB" altLang="en-US"/>
              <a:pPr/>
              <a:t>‹#›</a:t>
            </a:fld>
            <a:endParaRPr lang="en-GB" altLang="en-US"/>
          </a:p>
        </p:txBody>
      </p:sp>
    </p:spTree>
    <p:extLst>
      <p:ext uri="{BB962C8B-B14F-4D97-AF65-F5344CB8AC3E}">
        <p14:creationId xmlns:p14="http://schemas.microsoft.com/office/powerpoint/2010/main" val="433989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CDCE489-A3D0-50D7-B3F2-3BA2824346B9}"/>
              </a:ext>
            </a:extLst>
          </p:cNvPr>
          <p:cNvSpPr>
            <a:spLocks noGrp="1"/>
          </p:cNvSpPr>
          <p:nvPr>
            <p:ph type="dt" sz="half" idx="10"/>
          </p:nvPr>
        </p:nvSpPr>
        <p:spPr/>
        <p:txBody>
          <a:bodyPr/>
          <a:lstStyle>
            <a:lvl1pPr>
              <a:defRPr/>
            </a:lvl1pPr>
          </a:lstStyle>
          <a:p>
            <a:pPr>
              <a:defRPr/>
            </a:pPr>
            <a:endParaRPr lang="en-GB" altLang="en-US"/>
          </a:p>
        </p:txBody>
      </p:sp>
      <p:sp>
        <p:nvSpPr>
          <p:cNvPr id="3" name="Footer Placeholder 4">
            <a:extLst>
              <a:ext uri="{FF2B5EF4-FFF2-40B4-BE49-F238E27FC236}">
                <a16:creationId xmlns:a16="http://schemas.microsoft.com/office/drawing/2014/main" id="{6276DBFA-2B93-5428-CCAF-0D297B3CED25}"/>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1865D059-866F-2C7A-8A54-6E7B4F468046}"/>
              </a:ext>
            </a:extLst>
          </p:cNvPr>
          <p:cNvSpPr>
            <a:spLocks noGrp="1"/>
          </p:cNvSpPr>
          <p:nvPr>
            <p:ph type="sldNum" sz="quarter" idx="12"/>
          </p:nvPr>
        </p:nvSpPr>
        <p:spPr/>
        <p:txBody>
          <a:bodyPr/>
          <a:lstStyle>
            <a:lvl1pPr>
              <a:defRPr/>
            </a:lvl1pPr>
          </a:lstStyle>
          <a:p>
            <a:fld id="{00F4CFBB-36CC-44EC-A01D-D47E5D09FC74}" type="slidenum">
              <a:rPr lang="en-GB" altLang="en-US"/>
              <a:pPr/>
              <a:t>‹#›</a:t>
            </a:fld>
            <a:endParaRPr lang="en-GB" altLang="en-US"/>
          </a:p>
        </p:txBody>
      </p:sp>
    </p:spTree>
    <p:extLst>
      <p:ext uri="{BB962C8B-B14F-4D97-AF65-F5344CB8AC3E}">
        <p14:creationId xmlns:p14="http://schemas.microsoft.com/office/powerpoint/2010/main" val="2931895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en-US"/>
              <a:t>Click to edit Master title style</a:t>
            </a:r>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E58E913-4099-9310-1E78-06BFA32445C2}"/>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F943513D-4928-999B-EDD2-62C128FADF88}"/>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74345A8-CB35-C558-E587-A30908E5F6BF}"/>
              </a:ext>
            </a:extLst>
          </p:cNvPr>
          <p:cNvSpPr>
            <a:spLocks noGrp="1"/>
          </p:cNvSpPr>
          <p:nvPr>
            <p:ph type="sldNum" sz="quarter" idx="12"/>
          </p:nvPr>
        </p:nvSpPr>
        <p:spPr/>
        <p:txBody>
          <a:bodyPr/>
          <a:lstStyle>
            <a:lvl1pPr>
              <a:defRPr/>
            </a:lvl1pPr>
          </a:lstStyle>
          <a:p>
            <a:fld id="{896B5E35-7520-41BD-8B6F-9DBD72B158F8}" type="slidenum">
              <a:rPr lang="en-GB" altLang="en-US"/>
              <a:pPr/>
              <a:t>‹#›</a:t>
            </a:fld>
            <a:endParaRPr lang="en-GB" altLang="en-US"/>
          </a:p>
        </p:txBody>
      </p:sp>
    </p:spTree>
    <p:extLst>
      <p:ext uri="{BB962C8B-B14F-4D97-AF65-F5344CB8AC3E}">
        <p14:creationId xmlns:p14="http://schemas.microsoft.com/office/powerpoint/2010/main" val="1498191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lstStyle>
            <a:lvl1pPr algn="ctr">
              <a:lnSpc>
                <a:spcPct val="100000"/>
              </a:lnSpc>
              <a:defRPr sz="2800" b="0"/>
            </a:lvl1pPr>
          </a:lstStyle>
          <a:p>
            <a:r>
              <a:rPr lang="en-US"/>
              <a:t>Click to edit Master title style</a:t>
            </a:r>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B0C23D3F-922C-B5A4-66AC-EF8FC488C767}"/>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FB9F34DF-C792-DB76-322B-4F909D1004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519AF9B-F3D2-179A-804B-93F5BDC5AC7A}"/>
              </a:ext>
            </a:extLst>
          </p:cNvPr>
          <p:cNvSpPr>
            <a:spLocks noGrp="1"/>
          </p:cNvSpPr>
          <p:nvPr>
            <p:ph type="sldNum" sz="quarter" idx="12"/>
          </p:nvPr>
        </p:nvSpPr>
        <p:spPr/>
        <p:txBody>
          <a:bodyPr/>
          <a:lstStyle>
            <a:lvl1pPr>
              <a:defRPr/>
            </a:lvl1pPr>
          </a:lstStyle>
          <a:p>
            <a:fld id="{0ED9A4B5-3F03-4036-AF1A-188030F8135C}" type="slidenum">
              <a:rPr lang="en-GB" altLang="en-US"/>
              <a:pPr/>
              <a:t>‹#›</a:t>
            </a:fld>
            <a:endParaRPr lang="en-GB" altLang="en-US"/>
          </a:p>
        </p:txBody>
      </p:sp>
    </p:spTree>
    <p:extLst>
      <p:ext uri="{BB962C8B-B14F-4D97-AF65-F5344CB8AC3E}">
        <p14:creationId xmlns:p14="http://schemas.microsoft.com/office/powerpoint/2010/main" val="310725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15B416-72BF-94BD-FD4E-B45969BB1E57}"/>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6BFEB8D6-ABEB-3F58-B4D6-019C650FF5CA}"/>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1AD063F1-8306-5B83-F72F-AA4FCE4A79D6}"/>
              </a:ext>
            </a:extLst>
          </p:cNvPr>
          <p:cNvSpPr>
            <a:spLocks noGrp="1"/>
          </p:cNvSpPr>
          <p:nvPr>
            <p:ph type="sldNum" sz="quarter" idx="12"/>
          </p:nvPr>
        </p:nvSpPr>
        <p:spPr/>
        <p:txBody>
          <a:bodyPr/>
          <a:lstStyle>
            <a:lvl1pPr>
              <a:defRPr/>
            </a:lvl1pPr>
          </a:lstStyle>
          <a:p>
            <a:fld id="{F4FC8FD1-6206-4CF1-A9A3-84C5008A5B64}" type="slidenum">
              <a:rPr lang="en-GB" altLang="en-US"/>
              <a:pPr/>
              <a:t>‹#›</a:t>
            </a:fld>
            <a:endParaRPr lang="en-GB" altLang="en-US"/>
          </a:p>
        </p:txBody>
      </p:sp>
    </p:spTree>
    <p:extLst>
      <p:ext uri="{BB962C8B-B14F-4D97-AF65-F5344CB8AC3E}">
        <p14:creationId xmlns:p14="http://schemas.microsoft.com/office/powerpoint/2010/main" val="3215850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BF20C6-CC49-9633-5C0F-EF45420C1C97}"/>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D7094287-BF8E-B447-4D9B-1A0BAF2C9BDF}"/>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191B727C-7834-C976-F4EF-B7DB49212DC6}"/>
              </a:ext>
            </a:extLst>
          </p:cNvPr>
          <p:cNvSpPr>
            <a:spLocks noGrp="1"/>
          </p:cNvSpPr>
          <p:nvPr>
            <p:ph type="sldNum" sz="quarter" idx="12"/>
          </p:nvPr>
        </p:nvSpPr>
        <p:spPr/>
        <p:txBody>
          <a:bodyPr/>
          <a:lstStyle>
            <a:lvl1pPr>
              <a:defRPr/>
            </a:lvl1pPr>
          </a:lstStyle>
          <a:p>
            <a:fld id="{282706AF-FD8E-4BDE-B0A8-3728BDA002ED}" type="slidenum">
              <a:rPr lang="en-GB" altLang="en-US"/>
              <a:pPr/>
              <a:t>‹#›</a:t>
            </a:fld>
            <a:endParaRPr lang="en-GB" altLang="en-US"/>
          </a:p>
        </p:txBody>
      </p:sp>
    </p:spTree>
    <p:extLst>
      <p:ext uri="{BB962C8B-B14F-4D97-AF65-F5344CB8AC3E}">
        <p14:creationId xmlns:p14="http://schemas.microsoft.com/office/powerpoint/2010/main" val="65621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43EA33-F1E3-441B-A549-F0A63065D34B}"/>
              </a:ext>
            </a:extLst>
          </p:cNvPr>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a:t>Click to edit Master title style</a:t>
            </a:r>
          </a:p>
        </p:txBody>
      </p:sp>
      <p:sp>
        <p:nvSpPr>
          <p:cNvPr id="1027" name="Text Placeholder 2">
            <a:extLst>
              <a:ext uri="{FF2B5EF4-FFF2-40B4-BE49-F238E27FC236}">
                <a16:creationId xmlns:a16="http://schemas.microsoft.com/office/drawing/2014/main" id="{FDAA8B48-81CB-42DA-D1D3-041E39820FC8}"/>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8D064484-AA75-42EB-96D0-20A18E5E8A76}"/>
              </a:ext>
            </a:extLst>
          </p:cNvPr>
          <p:cNvSpPr>
            <a:spLocks noGrp="1"/>
          </p:cNvSpPr>
          <p:nvPr>
            <p:ph type="dt" sz="half" idx="2"/>
          </p:nvPr>
        </p:nvSpPr>
        <p:spPr>
          <a:xfrm>
            <a:off x="6362700" y="6356350"/>
            <a:ext cx="2085975" cy="365125"/>
          </a:xfrm>
          <a:prstGeom prst="rect">
            <a:avLst/>
          </a:prstGeom>
        </p:spPr>
        <p:txBody>
          <a:bodyPr vert="horz" lIns="91440" tIns="45720" rIns="45720" bIns="45720" rtlCol="0" anchor="ctr"/>
          <a:lstStyle>
            <a:lvl1pPr algn="r" eaLnBrk="1" hangingPunct="1">
              <a:defRPr sz="1200">
                <a:solidFill>
                  <a:schemeClr val="tx1">
                    <a:lumMod val="65000"/>
                    <a:lumOff val="35000"/>
                  </a:schemeClr>
                </a:solidFill>
                <a:latin typeface="Century Gothic" pitchFamily="34" charset="0"/>
                <a:cs typeface="Arial" charset="0"/>
              </a:defRPr>
            </a:lvl1pPr>
          </a:lstStyle>
          <a:p>
            <a:pPr>
              <a:defRPr/>
            </a:pPr>
            <a:endParaRPr lang="en-GB" altLang="en-US"/>
          </a:p>
        </p:txBody>
      </p:sp>
      <p:sp>
        <p:nvSpPr>
          <p:cNvPr id="5" name="Footer Placeholder 4">
            <a:extLst>
              <a:ext uri="{FF2B5EF4-FFF2-40B4-BE49-F238E27FC236}">
                <a16:creationId xmlns:a16="http://schemas.microsoft.com/office/drawing/2014/main" id="{7B62647C-6027-4F66-939D-D5133D1BDA37}"/>
              </a:ext>
            </a:extLst>
          </p:cNvPr>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hangingPunct="1">
              <a:defRPr sz="1200">
                <a:solidFill>
                  <a:schemeClr val="tx1">
                    <a:lumMod val="65000"/>
                    <a:lumOff val="35000"/>
                  </a:schemeClr>
                </a:solidFill>
                <a:latin typeface="Century Gothic" pitchFamily="34" charset="0"/>
                <a:cs typeface="Arial" charset="0"/>
              </a:defRPr>
            </a:lvl1pPr>
          </a:lstStyle>
          <a:p>
            <a:pPr>
              <a:defRPr/>
            </a:pPr>
            <a:endParaRPr lang="en-GB" altLang="en-US"/>
          </a:p>
        </p:txBody>
      </p:sp>
      <p:sp>
        <p:nvSpPr>
          <p:cNvPr id="6" name="Slide Number Placeholder 5">
            <a:extLst>
              <a:ext uri="{FF2B5EF4-FFF2-40B4-BE49-F238E27FC236}">
                <a16:creationId xmlns:a16="http://schemas.microsoft.com/office/drawing/2014/main" id="{E9C504AD-1A04-48F3-9576-D91447F01B02}"/>
              </a:ext>
            </a:extLst>
          </p:cNvPr>
          <p:cNvSpPr>
            <a:spLocks noGrp="1"/>
          </p:cNvSpPr>
          <p:nvPr>
            <p:ph type="sldNum" sz="quarter" idx="4"/>
          </p:nvPr>
        </p:nvSpPr>
        <p:spPr>
          <a:xfrm>
            <a:off x="8543925" y="6356350"/>
            <a:ext cx="561975" cy="365125"/>
          </a:xfrm>
          <a:prstGeom prst="rect">
            <a:avLst/>
          </a:prstGeom>
        </p:spPr>
        <p:txBody>
          <a:bodyPr vert="horz" wrap="square" lIns="27432" tIns="45720" rIns="45720" bIns="45720" numCol="1" anchor="ctr" anchorCtr="0" compatLnSpc="1">
            <a:prstTxWarp prst="textNoShape">
              <a:avLst/>
            </a:prstTxWarp>
          </a:bodyPr>
          <a:lstStyle>
            <a:lvl1pPr eaLnBrk="1" hangingPunct="1">
              <a:defRPr sz="1200">
                <a:solidFill>
                  <a:srgbClr val="595959"/>
                </a:solidFill>
                <a:latin typeface="Century Gothic" panose="020B0502020202020204" pitchFamily="34" charset="0"/>
              </a:defRPr>
            </a:lvl1pPr>
          </a:lstStyle>
          <a:p>
            <a:fld id="{623683D3-7E14-4038-9ADD-0A409EDE4756}" type="slidenum">
              <a:rPr lang="en-GB" altLang="en-US"/>
              <a:pPr/>
              <a:t>‹#›</a:t>
            </a:fld>
            <a:endParaRPr lang="en-GB" altLang="en-US"/>
          </a:p>
        </p:txBody>
      </p:sp>
      <p:sp>
        <p:nvSpPr>
          <p:cNvPr id="7" name="Oval 6">
            <a:extLst>
              <a:ext uri="{FF2B5EF4-FFF2-40B4-BE49-F238E27FC236}">
                <a16:creationId xmlns:a16="http://schemas.microsoft.com/office/drawing/2014/main" id="{D80E245C-ECD2-42F3-81C0-763166431B36}"/>
              </a:ext>
            </a:extLst>
          </p:cNvPr>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8" name="Oval 7">
            <a:extLst>
              <a:ext uri="{FF2B5EF4-FFF2-40B4-BE49-F238E27FC236}">
                <a16:creationId xmlns:a16="http://schemas.microsoft.com/office/drawing/2014/main" id="{A366C50A-1249-4238-9993-25967B1757E5}"/>
              </a:ext>
            </a:extLst>
          </p:cNvPr>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cSld>
  <p:clrMap bg1="lt1" tx1="dk1" bg2="lt2" tx2="dk2" accent1="accent1" accent2="accent2" accent3="accent3" accent4="accent4" accent5="accent5" accent6="accent6" hlink="hlink" folHlink="folHlink"/>
  <p:sldLayoutIdLst>
    <p:sldLayoutId id="2147484127" r:id="rId1"/>
    <p:sldLayoutId id="2147484128" r:id="rId2"/>
    <p:sldLayoutId id="2147484137" r:id="rId3"/>
    <p:sldLayoutId id="2147484129" r:id="rId4"/>
    <p:sldLayoutId id="2147484130" r:id="rId5"/>
    <p:sldLayoutId id="2147484131" r:id="rId6"/>
    <p:sldLayoutId id="2147484132" r:id="rId7"/>
    <p:sldLayoutId id="2147484133" r:id="rId8"/>
    <p:sldLayoutId id="2147484134" r:id="rId9"/>
    <p:sldLayoutId id="2147484135" r:id="rId10"/>
    <p:sldLayoutId id="2147484136" r:id="rId11"/>
  </p:sldLayoutIdLst>
  <p:txStyles>
    <p:title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j-ea"/>
          <a:cs typeface="+mj-cs"/>
        </a:defRPr>
      </a:lvl1pPr>
      <a:lvl2pPr algn="ctr" rtl="0" eaLnBrk="0" fontAlgn="base" hangingPunct="0">
        <a:lnSpc>
          <a:spcPts val="5800"/>
        </a:lnSpc>
        <a:spcBef>
          <a:spcPct val="0"/>
        </a:spcBef>
        <a:spcAft>
          <a:spcPct val="0"/>
        </a:spcAft>
        <a:defRPr sz="5400">
          <a:solidFill>
            <a:schemeClr val="tx2"/>
          </a:solidFill>
          <a:latin typeface="Twinkl" pitchFamily="2" charset="0"/>
        </a:defRPr>
      </a:lvl2pPr>
      <a:lvl3pPr algn="ctr" rtl="0" eaLnBrk="0" fontAlgn="base" hangingPunct="0">
        <a:lnSpc>
          <a:spcPts val="5800"/>
        </a:lnSpc>
        <a:spcBef>
          <a:spcPct val="0"/>
        </a:spcBef>
        <a:spcAft>
          <a:spcPct val="0"/>
        </a:spcAft>
        <a:defRPr sz="5400">
          <a:solidFill>
            <a:schemeClr val="tx2"/>
          </a:solidFill>
          <a:latin typeface="Twinkl" pitchFamily="2" charset="0"/>
        </a:defRPr>
      </a:lvl3pPr>
      <a:lvl4pPr algn="ctr" rtl="0" eaLnBrk="0" fontAlgn="base" hangingPunct="0">
        <a:lnSpc>
          <a:spcPts val="5800"/>
        </a:lnSpc>
        <a:spcBef>
          <a:spcPct val="0"/>
        </a:spcBef>
        <a:spcAft>
          <a:spcPct val="0"/>
        </a:spcAft>
        <a:defRPr sz="5400">
          <a:solidFill>
            <a:schemeClr val="tx2"/>
          </a:solidFill>
          <a:latin typeface="Twinkl" pitchFamily="2" charset="0"/>
        </a:defRPr>
      </a:lvl4pPr>
      <a:lvl5pPr algn="ctr" rtl="0" eaLnBrk="0" fontAlgn="base" hangingPunct="0">
        <a:lnSpc>
          <a:spcPts val="5800"/>
        </a:lnSpc>
        <a:spcBef>
          <a:spcPct val="0"/>
        </a:spcBef>
        <a:spcAft>
          <a:spcPct val="0"/>
        </a:spcAft>
        <a:defRPr sz="5400">
          <a:solidFill>
            <a:schemeClr val="tx2"/>
          </a:solidFill>
          <a:latin typeface="Twinkl" pitchFamily="2" charset="0"/>
        </a:defRPr>
      </a:lvl5pPr>
      <a:lvl6pPr marL="457200" algn="ctr" rtl="0" fontAlgn="base">
        <a:lnSpc>
          <a:spcPts val="5800"/>
        </a:lnSpc>
        <a:spcBef>
          <a:spcPct val="0"/>
        </a:spcBef>
        <a:spcAft>
          <a:spcPct val="0"/>
        </a:spcAft>
        <a:defRPr sz="5400">
          <a:solidFill>
            <a:schemeClr val="tx2"/>
          </a:solidFill>
          <a:latin typeface="Palatino Linotype" pitchFamily="18" charset="0"/>
        </a:defRPr>
      </a:lvl6pPr>
      <a:lvl7pPr marL="914400" algn="ctr" rtl="0" fontAlgn="base">
        <a:lnSpc>
          <a:spcPts val="5800"/>
        </a:lnSpc>
        <a:spcBef>
          <a:spcPct val="0"/>
        </a:spcBef>
        <a:spcAft>
          <a:spcPct val="0"/>
        </a:spcAft>
        <a:defRPr sz="5400">
          <a:solidFill>
            <a:schemeClr val="tx2"/>
          </a:solidFill>
          <a:latin typeface="Palatino Linotype" pitchFamily="18" charset="0"/>
        </a:defRPr>
      </a:lvl7pPr>
      <a:lvl8pPr marL="1371600" algn="ctr" rtl="0" fontAlgn="base">
        <a:lnSpc>
          <a:spcPts val="5800"/>
        </a:lnSpc>
        <a:spcBef>
          <a:spcPct val="0"/>
        </a:spcBef>
        <a:spcAft>
          <a:spcPct val="0"/>
        </a:spcAft>
        <a:defRPr sz="5400">
          <a:solidFill>
            <a:schemeClr val="tx2"/>
          </a:solidFill>
          <a:latin typeface="Palatino Linotype" pitchFamily="18" charset="0"/>
        </a:defRPr>
      </a:lvl8pPr>
      <a:lvl9pPr marL="1828800" algn="ctr" rtl="0" fontAlgn="base">
        <a:lnSpc>
          <a:spcPts val="5800"/>
        </a:lnSpc>
        <a:spcBef>
          <a:spcPct val="0"/>
        </a:spcBef>
        <a:spcAft>
          <a:spcPct val="0"/>
        </a:spcAft>
        <a:defRPr sz="5400">
          <a:solidFill>
            <a:schemeClr val="tx2"/>
          </a:solidFill>
          <a:latin typeface="Palatino Linotype"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national-curriculum-in-england-primary-curriculum"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hyperlink" Target="http://www.literacytrust.org.uk/assets/0000/0404/Role_models_Executive_summary.pdf" TargetMode="External"/><Relationship Id="rId4" Type="http://schemas.openxmlformats.org/officeDocument/2006/relationships/image" Target="../media/image9.wmf"/></Relationships>
</file>

<file path=ppt/slides/_rels/slide7.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southwaterinfantacademy.co.uk/page/?title=Interventions+Area&amp;pid=76"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eylj.org/index.php?app=core&amp;module=school&amp;section=overview&amp;schoolId=764"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www.theeasylunchcompany.co.uk/"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amzn.eu/7LFxzGp"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pic>
        <p:nvPicPr>
          <p:cNvPr id="5122" name="Picture 4">
            <a:extLst>
              <a:ext uri="{FF2B5EF4-FFF2-40B4-BE49-F238E27FC236}">
                <a16:creationId xmlns:a16="http://schemas.microsoft.com/office/drawing/2014/main" id="{4351AC98-CCC0-4020-0035-1ADCB87436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525" y="327025"/>
            <a:ext cx="1770063" cy="191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0" name="Rectangle 2">
            <a:extLst>
              <a:ext uri="{FF2B5EF4-FFF2-40B4-BE49-F238E27FC236}">
                <a16:creationId xmlns:a16="http://schemas.microsoft.com/office/drawing/2014/main" id="{56B5701D-BFF8-4143-8D76-2F080FADB412}"/>
              </a:ext>
            </a:extLst>
          </p:cNvPr>
          <p:cNvSpPr>
            <a:spLocks noGrp="1" noChangeArrowheads="1"/>
          </p:cNvSpPr>
          <p:nvPr>
            <p:ph type="ctrTitle"/>
          </p:nvPr>
        </p:nvSpPr>
        <p:spPr>
          <a:xfrm>
            <a:off x="1116013" y="2420938"/>
            <a:ext cx="7920037" cy="1635125"/>
          </a:xfrm>
        </p:spPr>
        <p:txBody>
          <a:bodyPr wrap="square" numCol="1" anchorCtr="0" compatLnSpc="1">
            <a:prstTxWarp prst="textNoShape">
              <a:avLst/>
            </a:prstTxWarp>
            <a:normAutofit fontScale="90000"/>
          </a:bodyPr>
          <a:lstStyle/>
          <a:p>
            <a:pPr eaLnBrk="1" hangingPunct="1">
              <a:defRPr/>
            </a:pPr>
            <a:br>
              <a:rPr lang="en-GB" altLang="en-US" sz="3600">
                <a:effectLst>
                  <a:outerShdw blurRad="38100" dist="38100" dir="2700000" algn="tl">
                    <a:srgbClr val="C0C0C0"/>
                  </a:outerShdw>
                </a:effectLst>
              </a:rPr>
            </a:br>
            <a:br>
              <a:rPr lang="en-GB" altLang="en-US" sz="3600">
                <a:effectLst>
                  <a:outerShdw blurRad="38100" dist="38100" dir="2700000" algn="tl">
                    <a:srgbClr val="C0C0C0"/>
                  </a:outerShdw>
                </a:effectLst>
              </a:rPr>
            </a:br>
            <a:br>
              <a:rPr lang="en-GB" altLang="en-US" sz="3600">
                <a:effectLst>
                  <a:outerShdw blurRad="38100" dist="38100" dir="2700000" algn="tl">
                    <a:srgbClr val="C0C0C0"/>
                  </a:outerShdw>
                </a:effectLst>
              </a:rPr>
            </a:br>
            <a:br>
              <a:rPr lang="en-GB" altLang="en-US" sz="4400">
                <a:effectLst>
                  <a:outerShdw blurRad="38100" dist="38100" dir="2700000" algn="tl">
                    <a:srgbClr val="C0C0C0"/>
                  </a:outerShdw>
                </a:effectLst>
              </a:rPr>
            </a:br>
            <a:br>
              <a:rPr lang="en-GB" altLang="en-US" sz="2200">
                <a:effectLst>
                  <a:outerShdw blurRad="38100" dist="38100" dir="2700000" algn="tl">
                    <a:srgbClr val="C0C0C0"/>
                  </a:outerShdw>
                </a:effectLst>
              </a:rPr>
            </a:br>
            <a:r>
              <a:rPr lang="en-GB" altLang="en-US" sz="6000">
                <a:effectLst>
                  <a:outerShdw blurRad="38100" dist="38100" dir="2700000" algn="tl">
                    <a:srgbClr val="C0C0C0"/>
                  </a:outerShdw>
                </a:effectLst>
              </a:rPr>
              <a:t>Welcome to Year 2</a:t>
            </a:r>
            <a:br>
              <a:rPr lang="en-GB" altLang="en-US" sz="3600">
                <a:effectLst>
                  <a:outerShdw blurRad="38100" dist="38100" dir="2700000" algn="tl">
                    <a:srgbClr val="C0C0C0"/>
                  </a:outerShdw>
                </a:effectLst>
              </a:rPr>
            </a:br>
            <a:endParaRPr lang="en-GB" altLang="en-US" sz="3600">
              <a:effectLst>
                <a:outerShdw blurRad="38100" dist="38100" dir="2700000" algn="tl">
                  <a:srgbClr val="C0C0C0"/>
                </a:outerShdw>
              </a:effectLst>
            </a:endParaRPr>
          </a:p>
        </p:txBody>
      </p:sp>
      <p:sp>
        <p:nvSpPr>
          <p:cNvPr id="5124" name="Rectangle 3">
            <a:extLst>
              <a:ext uri="{FF2B5EF4-FFF2-40B4-BE49-F238E27FC236}">
                <a16:creationId xmlns:a16="http://schemas.microsoft.com/office/drawing/2014/main" id="{72834F81-AB6D-BF1A-34FD-7A1AFC84C43D}"/>
              </a:ext>
            </a:extLst>
          </p:cNvPr>
          <p:cNvSpPr>
            <a:spLocks noGrp="1"/>
          </p:cNvSpPr>
          <p:nvPr>
            <p:ph type="subTitle" idx="1"/>
          </p:nvPr>
        </p:nvSpPr>
        <p:spPr>
          <a:xfrm>
            <a:off x="1692275" y="4581525"/>
            <a:ext cx="6400800" cy="744538"/>
          </a:xfrm>
        </p:spPr>
        <p:txBody>
          <a:bodyPr/>
          <a:lstStyle/>
          <a:p>
            <a:pPr eaLnBrk="1" hangingPunct="1">
              <a:lnSpc>
                <a:spcPct val="80000"/>
              </a:lnSpc>
            </a:pPr>
            <a:endParaRPr lang="en-GB" altLang="en-US" sz="1300">
              <a:solidFill>
                <a:srgbClr val="898989"/>
              </a:solidFill>
            </a:endParaRPr>
          </a:p>
          <a:p>
            <a:pPr eaLnBrk="1" hangingPunct="1">
              <a:lnSpc>
                <a:spcPct val="80000"/>
              </a:lnSpc>
            </a:pPr>
            <a:r>
              <a:rPr lang="en-GB" altLang="en-US" sz="2800">
                <a:solidFill>
                  <a:srgbClr val="898989"/>
                </a:solidFill>
              </a:rPr>
              <a:t>September 2025</a:t>
            </a:r>
            <a:endParaRPr lang="en-GB" altLang="en-US" sz="1300">
              <a:solidFill>
                <a:srgbClr val="898989"/>
              </a:solidFill>
            </a:endParaRPr>
          </a:p>
        </p:txBody>
      </p:sp>
      <p:sp>
        <p:nvSpPr>
          <p:cNvPr id="6" name="Text Box 2">
            <a:extLst>
              <a:ext uri="{FF2B5EF4-FFF2-40B4-BE49-F238E27FC236}">
                <a16:creationId xmlns:a16="http://schemas.microsoft.com/office/drawing/2014/main" id="{A6B3B194-30B3-4537-A0B8-6220C056B5AE}"/>
              </a:ext>
            </a:extLst>
          </p:cNvPr>
          <p:cNvSpPr txBox="1"/>
          <p:nvPr/>
        </p:nvSpPr>
        <p:spPr>
          <a:xfrm>
            <a:off x="2033588" y="828675"/>
            <a:ext cx="7416800" cy="1303338"/>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nSpc>
                <a:spcPct val="115000"/>
              </a:lnSpc>
              <a:spcAft>
                <a:spcPts val="1000"/>
              </a:spcAft>
              <a:defRPr/>
            </a:pPr>
            <a:r>
              <a:rPr lang="en-GB" b="1">
                <a:solidFill>
                  <a:srgbClr val="FF0000"/>
                </a:solidFill>
                <a:latin typeface="Arial" panose="020B0604020202020204" pitchFamily="34" charset="0"/>
                <a:ea typeface="Calibri" panose="020F0502020204030204" pitchFamily="34" charset="0"/>
                <a:cs typeface="Times New Roman" panose="02020603050405020304" pitchFamily="18" charset="0"/>
              </a:rPr>
              <a:t>The Southwater Infant Academy</a:t>
            </a:r>
            <a:br>
              <a:rPr lang="en-GB" b="1">
                <a:solidFill>
                  <a:srgbClr val="FF0000"/>
                </a:solidFill>
                <a:latin typeface="Arial" panose="020B0604020202020204" pitchFamily="34" charset="0"/>
                <a:ea typeface="Calibri" panose="020F0502020204030204" pitchFamily="34" charset="0"/>
                <a:cs typeface="Times New Roman" panose="02020603050405020304" pitchFamily="18" charset="0"/>
              </a:rPr>
            </a:br>
            <a:r>
              <a:rPr lang="en-GB" b="1">
                <a:solidFill>
                  <a:srgbClr val="FF0000"/>
                </a:solidFill>
                <a:latin typeface="Arial" panose="020B0604020202020204" pitchFamily="34" charset="0"/>
                <a:ea typeface="Calibri" panose="020F0502020204030204" pitchFamily="34" charset="0"/>
                <a:cs typeface="Times New Roman" panose="02020603050405020304" pitchFamily="18" charset="0"/>
              </a:rPr>
              <a:t>“Growing, Learning and Succeeding Together”</a:t>
            </a:r>
            <a:endParaRPr lang="en-GB">
              <a:ea typeface="Calibri" panose="020F0502020204030204" pitchFamily="34" charset="0"/>
              <a:cs typeface="Times New Roman" panose="02020603050405020304" pitchFamily="18" charset="0"/>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grpSp>
        <p:nvGrpSpPr>
          <p:cNvPr id="7170" name="Group 2">
            <a:extLst>
              <a:ext uri="{FF2B5EF4-FFF2-40B4-BE49-F238E27FC236}">
                <a16:creationId xmlns:a16="http://schemas.microsoft.com/office/drawing/2014/main" id="{CE5A8AC3-F508-6BE1-0056-E9DC68EE45E4}"/>
              </a:ext>
            </a:extLst>
          </p:cNvPr>
          <p:cNvGrpSpPr>
            <a:grpSpLocks/>
          </p:cNvGrpSpPr>
          <p:nvPr/>
        </p:nvGrpSpPr>
        <p:grpSpPr bwMode="auto">
          <a:xfrm>
            <a:off x="158750" y="1412875"/>
            <a:ext cx="8661400" cy="3135422"/>
            <a:chOff x="193302" y="825411"/>
            <a:chExt cx="8662417" cy="3136896"/>
          </a:xfrm>
        </p:grpSpPr>
        <p:sp>
          <p:nvSpPr>
            <p:cNvPr id="7173" name="Text Box 8">
              <a:extLst>
                <a:ext uri="{FF2B5EF4-FFF2-40B4-BE49-F238E27FC236}">
                  <a16:creationId xmlns:a16="http://schemas.microsoft.com/office/drawing/2014/main" id="{40728384-380F-6379-77B0-429690752EEA}"/>
                </a:ext>
              </a:extLst>
            </p:cNvPr>
            <p:cNvSpPr txBox="1">
              <a:spLocks noChangeArrowheads="1"/>
            </p:cNvSpPr>
            <p:nvPr/>
          </p:nvSpPr>
          <p:spPr bwMode="auto">
            <a:xfrm>
              <a:off x="366053" y="825411"/>
              <a:ext cx="8316913" cy="1693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sz="2600">
                  <a:solidFill>
                    <a:schemeClr val="tx1"/>
                  </a:solidFill>
                </a:rPr>
                <a:t>Thank you for helping to build up the children’s confidence to make the transition from Year 1 to Year 2, and for helping your child to come straight into school.</a:t>
              </a:r>
            </a:p>
          </p:txBody>
        </p:sp>
        <p:sp>
          <p:nvSpPr>
            <p:cNvPr id="7174" name="Text Box 17">
              <a:extLst>
                <a:ext uri="{FF2B5EF4-FFF2-40B4-BE49-F238E27FC236}">
                  <a16:creationId xmlns:a16="http://schemas.microsoft.com/office/drawing/2014/main" id="{F8B5A73D-F2C2-E588-08B6-65F837C3972F}"/>
                </a:ext>
              </a:extLst>
            </p:cNvPr>
            <p:cNvSpPr txBox="1">
              <a:spLocks noChangeArrowheads="1"/>
            </p:cNvSpPr>
            <p:nvPr/>
          </p:nvSpPr>
          <p:spPr bwMode="auto">
            <a:xfrm>
              <a:off x="193302" y="2669037"/>
              <a:ext cx="8662417" cy="1293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marL="457200" indent="-4572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sz="2600">
                  <a:solidFill>
                    <a:schemeClr val="tx1"/>
                  </a:solidFill>
                  <a:latin typeface="Twinkl"/>
                  <a:cs typeface="Arial"/>
                </a:rPr>
                <a:t>Any important messages can be communicated to the staff at the classroom door. If it is a matter of urgency or you require a meeting please contact the academy office. </a:t>
              </a:r>
            </a:p>
          </p:txBody>
        </p:sp>
      </p:grpSp>
      <p:sp>
        <p:nvSpPr>
          <p:cNvPr id="7" name="Rectangle 6">
            <a:extLst>
              <a:ext uri="{FF2B5EF4-FFF2-40B4-BE49-F238E27FC236}">
                <a16:creationId xmlns:a16="http://schemas.microsoft.com/office/drawing/2014/main" id="{2BAD0401-A59B-464C-869E-3E737FAF95CC}"/>
              </a:ext>
            </a:extLst>
          </p:cNvPr>
          <p:cNvSpPr/>
          <p:nvPr/>
        </p:nvSpPr>
        <p:spPr>
          <a:xfrm>
            <a:off x="1228725" y="327025"/>
            <a:ext cx="6338888" cy="923925"/>
          </a:xfrm>
          <a:prstGeom prst="rect">
            <a:avLst/>
          </a:prstGeom>
        </p:spPr>
        <p:txBody>
          <a:bodyPr wrap="non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Settling in to Year 2</a:t>
            </a:r>
            <a:endParaRPr lang="en-US" altLang="en-US" sz="5400">
              <a:latin typeface="Twinkl" pitchFamily="2" charset="0"/>
            </a:endParaRPr>
          </a:p>
        </p:txBody>
      </p:sp>
      <p:pic>
        <p:nvPicPr>
          <p:cNvPr id="7172" name="Picture 4" descr="A picture containing person, outdoor, ground&#10;&#10;Description automatically generated">
            <a:extLst>
              <a:ext uri="{FF2B5EF4-FFF2-40B4-BE49-F238E27FC236}">
                <a16:creationId xmlns:a16="http://schemas.microsoft.com/office/drawing/2014/main" id="{BDB20AD0-F8A3-F37E-D851-4F298EFF28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6402" y="4805119"/>
            <a:ext cx="2544763"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Text Box 2">
            <a:extLst>
              <a:ext uri="{FF2B5EF4-FFF2-40B4-BE49-F238E27FC236}">
                <a16:creationId xmlns:a16="http://schemas.microsoft.com/office/drawing/2014/main" id="{2690DC05-2C19-83A1-28B4-202A4B98590B}"/>
              </a:ext>
            </a:extLst>
          </p:cNvPr>
          <p:cNvSpPr txBox="1">
            <a:spLocks noChangeArrowheads="1"/>
          </p:cNvSpPr>
          <p:nvPr/>
        </p:nvSpPr>
        <p:spPr bwMode="auto">
          <a:xfrm>
            <a:off x="1403350" y="333375"/>
            <a:ext cx="61928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Tx/>
              <a:buNone/>
            </a:pPr>
            <a:endParaRPr lang="en-US" altLang="en-US" sz="1800">
              <a:solidFill>
                <a:schemeClr val="tx1"/>
              </a:solidFill>
            </a:endParaRPr>
          </a:p>
        </p:txBody>
      </p:sp>
      <p:grpSp>
        <p:nvGrpSpPr>
          <p:cNvPr id="9219" name="Group 1">
            <a:extLst>
              <a:ext uri="{FF2B5EF4-FFF2-40B4-BE49-F238E27FC236}">
                <a16:creationId xmlns:a16="http://schemas.microsoft.com/office/drawing/2014/main" id="{68A1B4B7-52A0-C0F3-7B89-D76B172CC5AD}"/>
              </a:ext>
            </a:extLst>
          </p:cNvPr>
          <p:cNvGrpSpPr>
            <a:grpSpLocks/>
          </p:cNvGrpSpPr>
          <p:nvPr/>
        </p:nvGrpSpPr>
        <p:grpSpPr bwMode="auto">
          <a:xfrm>
            <a:off x="222250" y="1250950"/>
            <a:ext cx="8699500" cy="6203950"/>
            <a:chOff x="213549" y="1394304"/>
            <a:chExt cx="8698848" cy="6204690"/>
          </a:xfrm>
        </p:grpSpPr>
        <p:sp>
          <p:nvSpPr>
            <p:cNvPr id="9222" name="Text Box 4">
              <a:extLst>
                <a:ext uri="{FF2B5EF4-FFF2-40B4-BE49-F238E27FC236}">
                  <a16:creationId xmlns:a16="http://schemas.microsoft.com/office/drawing/2014/main" id="{1689717D-0D55-1340-8AC7-D843EFFC5E0B}"/>
                </a:ext>
              </a:extLst>
            </p:cNvPr>
            <p:cNvSpPr txBox="1">
              <a:spLocks noChangeArrowheads="1"/>
            </p:cNvSpPr>
            <p:nvPr/>
          </p:nvSpPr>
          <p:spPr bwMode="auto">
            <a:xfrm>
              <a:off x="213549" y="2705099"/>
              <a:ext cx="8677142" cy="48938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8001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rPr>
                <a:t>Our curriculum has been developed for our children, linking with the Primary Curriculum, and equipping them with the skills required to succeed in our ever-changing world.</a:t>
              </a:r>
              <a:endParaRPr lang="en-US" altLang="en-US">
                <a:solidFill>
                  <a:schemeClr val="tx1"/>
                </a:solidFill>
              </a:endParaRPr>
            </a:p>
            <a:p>
              <a:pPr eaLnBrk="1" hangingPunct="1">
                <a:spcBef>
                  <a:spcPct val="50000"/>
                </a:spcBef>
              </a:pPr>
              <a:r>
                <a:rPr lang="en-GB" altLang="en-US">
                  <a:solidFill>
                    <a:schemeClr val="tx1"/>
                  </a:solidFill>
                  <a:hlinkClick r:id="rId3"/>
                </a:rPr>
                <a:t>https://www.gov.uk/government/publications/national-curriculum-in-england-primary-curriculum</a:t>
              </a:r>
              <a:endParaRPr lang="en-GB" altLang="en-US">
                <a:solidFill>
                  <a:schemeClr val="tx1"/>
                </a:solidFill>
              </a:endParaRPr>
            </a:p>
            <a:p>
              <a:pPr eaLnBrk="1" hangingPunct="1">
                <a:spcBef>
                  <a:spcPct val="50000"/>
                </a:spcBef>
              </a:pPr>
              <a:r>
                <a:rPr lang="en-US" altLang="en-US">
                  <a:solidFill>
                    <a:schemeClr val="tx1"/>
                  </a:solidFill>
                </a:rPr>
                <a:t>O</a:t>
              </a:r>
              <a:r>
                <a:rPr lang="en-GB" altLang="en-US">
                  <a:solidFill>
                    <a:schemeClr val="tx1"/>
                  </a:solidFill>
                </a:rPr>
                <a:t>ur topics are as follows:</a:t>
              </a:r>
            </a:p>
            <a:p>
              <a:pPr lvl="2" eaLnBrk="1" hangingPunct="1">
                <a:spcBef>
                  <a:spcPct val="50000"/>
                </a:spcBef>
                <a:buFont typeface="Arial" panose="020B0604020202020204" pitchFamily="34" charset="0"/>
                <a:buNone/>
              </a:pPr>
              <a:r>
                <a:rPr lang="en-US" altLang="en-US" sz="2400">
                  <a:solidFill>
                    <a:schemeClr val="tx1"/>
                  </a:solidFill>
                </a:rPr>
                <a:t>A</a:t>
              </a:r>
              <a:r>
                <a:rPr lang="en-GB" altLang="en-US" sz="2400">
                  <a:solidFill>
                    <a:schemeClr val="tx1"/>
                  </a:solidFill>
                </a:rPr>
                <a:t>utumn Term - To Infinity and Beyond</a:t>
              </a:r>
            </a:p>
            <a:p>
              <a:pPr lvl="2" eaLnBrk="1" hangingPunct="1">
                <a:spcBef>
                  <a:spcPct val="50000"/>
                </a:spcBef>
                <a:buFont typeface="Arial" panose="020B0604020202020204" pitchFamily="34" charset="0"/>
                <a:buNone/>
              </a:pPr>
              <a:r>
                <a:rPr lang="en-US" altLang="en-US" sz="2400">
                  <a:solidFill>
                    <a:schemeClr val="tx1"/>
                  </a:solidFill>
                </a:rPr>
                <a:t>S</a:t>
              </a:r>
              <a:r>
                <a:rPr lang="en-GB" altLang="en-US" sz="2400">
                  <a:solidFill>
                    <a:schemeClr val="tx1"/>
                  </a:solidFill>
                </a:rPr>
                <a:t>pring Term - World Explorers</a:t>
              </a:r>
            </a:p>
            <a:p>
              <a:pPr lvl="2" eaLnBrk="1" hangingPunct="1">
                <a:spcBef>
                  <a:spcPct val="50000"/>
                </a:spcBef>
                <a:buFont typeface="Arial" panose="020B0604020202020204" pitchFamily="34" charset="0"/>
                <a:buNone/>
              </a:pPr>
              <a:r>
                <a:rPr lang="en-US" altLang="en-US" sz="2400">
                  <a:solidFill>
                    <a:schemeClr val="tx1"/>
                  </a:solidFill>
                </a:rPr>
                <a:t>S</a:t>
              </a:r>
              <a:r>
                <a:rPr lang="en-GB" altLang="en-US" sz="2400">
                  <a:solidFill>
                    <a:schemeClr val="tx1"/>
                  </a:solidFill>
                </a:rPr>
                <a:t>ummer Term – Heroes and Champions</a:t>
              </a:r>
            </a:p>
            <a:p>
              <a:pPr eaLnBrk="1" hangingPunct="1">
                <a:spcBef>
                  <a:spcPct val="50000"/>
                </a:spcBef>
              </a:pPr>
              <a:endParaRPr lang="en-GB" altLang="en-US">
                <a:solidFill>
                  <a:schemeClr val="tx1"/>
                </a:solidFill>
              </a:endParaRPr>
            </a:p>
          </p:txBody>
        </p:sp>
        <p:sp>
          <p:nvSpPr>
            <p:cNvPr id="9223" name="Rectangle 15">
              <a:extLst>
                <a:ext uri="{FF2B5EF4-FFF2-40B4-BE49-F238E27FC236}">
                  <a16:creationId xmlns:a16="http://schemas.microsoft.com/office/drawing/2014/main" id="{34B5412F-EBE7-ED1D-F4E9-DB7536FD871D}"/>
                </a:ext>
              </a:extLst>
            </p:cNvPr>
            <p:cNvSpPr>
              <a:spLocks noChangeArrowheads="1"/>
            </p:cNvSpPr>
            <p:nvPr/>
          </p:nvSpPr>
          <p:spPr bwMode="auto">
            <a:xfrm>
              <a:off x="235255" y="1394304"/>
              <a:ext cx="8677142" cy="1200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rPr>
                <a:t> In Year 2 we teach the revised Southwater Infant Academy curriculum, which covers the 2014 Primary National Curriculum.</a:t>
              </a:r>
            </a:p>
          </p:txBody>
        </p:sp>
      </p:grpSp>
      <p:sp>
        <p:nvSpPr>
          <p:cNvPr id="8" name="Rectangle 7">
            <a:extLst>
              <a:ext uri="{FF2B5EF4-FFF2-40B4-BE49-F238E27FC236}">
                <a16:creationId xmlns:a16="http://schemas.microsoft.com/office/drawing/2014/main" id="{9C304A87-DB36-43DA-B3AA-E3C8BE9F05A0}"/>
              </a:ext>
            </a:extLst>
          </p:cNvPr>
          <p:cNvSpPr/>
          <p:nvPr/>
        </p:nvSpPr>
        <p:spPr>
          <a:xfrm>
            <a:off x="1916113" y="327025"/>
            <a:ext cx="4964112" cy="923925"/>
          </a:xfrm>
          <a:prstGeom prst="rect">
            <a:avLst/>
          </a:prstGeom>
        </p:spPr>
        <p:txBody>
          <a:bodyPr wrap="non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The Curriculum</a:t>
            </a:r>
            <a:endParaRPr lang="en-US" altLang="en-US" sz="5400">
              <a:latin typeface="Twinkl" pitchFamily="2" charset="0"/>
            </a:endParaRPr>
          </a:p>
        </p:txBody>
      </p:sp>
      <p:pic>
        <p:nvPicPr>
          <p:cNvPr id="9221" name="Picture 2">
            <a:extLst>
              <a:ext uri="{FF2B5EF4-FFF2-40B4-BE49-F238E27FC236}">
                <a16:creationId xmlns:a16="http://schemas.microsoft.com/office/drawing/2014/main" id="{A4B30CB6-C7FE-4063-9624-B71CE562AE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3875" y="4454525"/>
            <a:ext cx="1728788"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266" name="Group 1">
            <a:extLst>
              <a:ext uri="{FF2B5EF4-FFF2-40B4-BE49-F238E27FC236}">
                <a16:creationId xmlns:a16="http://schemas.microsoft.com/office/drawing/2014/main" id="{06CF1472-6124-40B2-0DF8-FA2DEEEA090A}"/>
              </a:ext>
            </a:extLst>
          </p:cNvPr>
          <p:cNvGrpSpPr>
            <a:grpSpLocks/>
          </p:cNvGrpSpPr>
          <p:nvPr/>
        </p:nvGrpSpPr>
        <p:grpSpPr bwMode="auto">
          <a:xfrm>
            <a:off x="350838" y="981075"/>
            <a:ext cx="8747125" cy="5387975"/>
            <a:chOff x="-71190" y="3433430"/>
            <a:chExt cx="8748712" cy="5378577"/>
          </a:xfrm>
        </p:grpSpPr>
        <p:sp>
          <p:nvSpPr>
            <p:cNvPr id="11270" name="Text Box 17">
              <a:extLst>
                <a:ext uri="{FF2B5EF4-FFF2-40B4-BE49-F238E27FC236}">
                  <a16:creationId xmlns:a16="http://schemas.microsoft.com/office/drawing/2014/main" id="{B3F60370-6551-FED0-648D-FCED64FCEDD5}"/>
                </a:ext>
              </a:extLst>
            </p:cNvPr>
            <p:cNvSpPr txBox="1">
              <a:spLocks noChangeArrowheads="1"/>
            </p:cNvSpPr>
            <p:nvPr/>
          </p:nvSpPr>
          <p:spPr bwMode="auto">
            <a:xfrm>
              <a:off x="-71190" y="3433430"/>
              <a:ext cx="8748712" cy="41550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Tx/>
                <a:buChar char="•"/>
              </a:pPr>
              <a:r>
                <a:rPr lang="en-US" altLang="en-US" sz="2300">
                  <a:solidFill>
                    <a:schemeClr val="tx1"/>
                  </a:solidFill>
                </a:rPr>
                <a:t>From next week, your child will bring home spellings to learn. To keep consistency between Year 1 and Year 2 we are going to be sending home 4/5 word houses or word rockets for the children to learn and practice over that half a term. In the last week before a half term, we will test the children on their group of word houses/rockets. </a:t>
              </a:r>
            </a:p>
            <a:p>
              <a:pPr eaLnBrk="1" hangingPunct="1">
                <a:spcBef>
                  <a:spcPct val="50000"/>
                </a:spcBef>
                <a:buFontTx/>
                <a:buChar char="•"/>
              </a:pPr>
              <a:endParaRPr lang="en-GB" altLang="en-US" sz="2300">
                <a:solidFill>
                  <a:schemeClr val="tx1"/>
                </a:solidFill>
              </a:endParaRPr>
            </a:p>
            <a:p>
              <a:pPr eaLnBrk="1" hangingPunct="1">
                <a:spcBef>
                  <a:spcPct val="50000"/>
                </a:spcBef>
                <a:buFontTx/>
                <a:buChar char="•"/>
              </a:pPr>
              <a:endParaRPr lang="en-GB" altLang="en-US" sz="2300">
                <a:solidFill>
                  <a:schemeClr val="tx1"/>
                </a:solidFill>
              </a:endParaRPr>
            </a:p>
            <a:p>
              <a:pPr eaLnBrk="1" hangingPunct="1">
                <a:spcBef>
                  <a:spcPct val="50000"/>
                </a:spcBef>
                <a:buFontTx/>
                <a:buChar char="•"/>
              </a:pPr>
              <a:r>
                <a:rPr lang="en-GB" altLang="en-US" sz="2300">
                  <a:solidFill>
                    <a:schemeClr val="tx1"/>
                  </a:solidFill>
                </a:rPr>
                <a:t>Children will be writing every day at the Academy; practising at home will help enormously.</a:t>
              </a:r>
            </a:p>
          </p:txBody>
        </p:sp>
        <p:sp>
          <p:nvSpPr>
            <p:cNvPr id="11271" name="Text Box 16">
              <a:extLst>
                <a:ext uri="{FF2B5EF4-FFF2-40B4-BE49-F238E27FC236}">
                  <a16:creationId xmlns:a16="http://schemas.microsoft.com/office/drawing/2014/main" id="{BF77359D-1BAE-98D9-D2C1-BC5B96A69D86}"/>
                </a:ext>
              </a:extLst>
            </p:cNvPr>
            <p:cNvSpPr txBox="1">
              <a:spLocks noChangeArrowheads="1"/>
            </p:cNvSpPr>
            <p:nvPr/>
          </p:nvSpPr>
          <p:spPr bwMode="auto">
            <a:xfrm>
              <a:off x="-71190" y="7659992"/>
              <a:ext cx="5147405" cy="11520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Tx/>
                <a:buChar char="•"/>
              </a:pPr>
              <a:r>
                <a:rPr lang="en-GB" altLang="en-US" sz="2300">
                  <a:solidFill>
                    <a:schemeClr val="tx1"/>
                  </a:solidFill>
                </a:rPr>
                <a:t>Children’s speaking and listening skills are developed through activities such as drama and role play.</a:t>
              </a:r>
            </a:p>
          </p:txBody>
        </p:sp>
      </p:grpSp>
      <p:sp>
        <p:nvSpPr>
          <p:cNvPr id="11267" name="AutoShape 9" descr="https://tapestryjournal.com/ym/pages/s_9141/p_07-2020/m_o_130625_306mjtjty431p0k9bgq1nw9kv2b417ym.jpg?s=9141&amp;u=348&amp;Expires=1600020762&amp;Signature=jXgDv4ftob3F6-cPZLLkwVIi0VX~NthNCIdr2456lPcAM4aVHdXkr0jUpFEtMIxEtek2vDutc10kPt7XHRquFrxco4Poj7IsFnBhYerl7IitTqnxIR-yMGpNSfYqPFWgNaLc3Pr62SOFyNFmCRePeIZC73mGj2Cgd~VQvlP0gKOxqiC-ZQh7bLTnHBYMj1ewOAXJ-L9mADhOWqAcwETMCWL6roCI49o0~35gyVWOkR2UnEH6QnT3P8fEHUqhqpVjPXxuU8OtZlA0W5xiFvZRsyTUd96~-f70wETz5UgSUSM8JJ13qKv2LEF7INpK2JJX3tsxVu-zEoV-VBdGLBIq9Q__&amp;Key-Pair-Id=APKAJUSDRV55TOQKSATA">
            <a:extLst>
              <a:ext uri="{FF2B5EF4-FFF2-40B4-BE49-F238E27FC236}">
                <a16:creationId xmlns:a16="http://schemas.microsoft.com/office/drawing/2014/main" id="{C080C4CD-4B3C-9377-4D96-192F458B4C45}"/>
              </a:ext>
            </a:extLst>
          </p:cNvPr>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spcBef>
                <a:spcPct val="0"/>
              </a:spcBef>
              <a:buFontTx/>
              <a:buNone/>
            </a:pPr>
            <a:endParaRPr lang="en-US" altLang="en-US">
              <a:solidFill>
                <a:schemeClr val="tx1"/>
              </a:solidFill>
            </a:endParaRPr>
          </a:p>
        </p:txBody>
      </p:sp>
      <p:sp>
        <p:nvSpPr>
          <p:cNvPr id="10" name="Rectangle 9">
            <a:extLst>
              <a:ext uri="{FF2B5EF4-FFF2-40B4-BE49-F238E27FC236}">
                <a16:creationId xmlns:a16="http://schemas.microsoft.com/office/drawing/2014/main" id="{1D94FB3F-F7ED-4C7F-A3AA-2099001FB7B1}"/>
              </a:ext>
            </a:extLst>
          </p:cNvPr>
          <p:cNvSpPr/>
          <p:nvPr/>
        </p:nvSpPr>
        <p:spPr>
          <a:xfrm>
            <a:off x="3211513" y="136525"/>
            <a:ext cx="2685951" cy="923330"/>
          </a:xfrm>
          <a:prstGeom prst="rect">
            <a:avLst/>
          </a:prstGeom>
        </p:spPr>
        <p:txBody>
          <a:bodyPr wrap="squar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English</a:t>
            </a:r>
            <a:endParaRPr lang="en-US" altLang="en-US" sz="5400">
              <a:latin typeface="Twinkl" pitchFamily="2" charset="0"/>
            </a:endParaRPr>
          </a:p>
        </p:txBody>
      </p:sp>
      <p:pic>
        <p:nvPicPr>
          <p:cNvPr id="11269" name="Picture 1">
            <a:extLst>
              <a:ext uri="{FF2B5EF4-FFF2-40B4-BE49-F238E27FC236}">
                <a16:creationId xmlns:a16="http://schemas.microsoft.com/office/drawing/2014/main" id="{8721A1D0-FF56-FD4E-CEAE-E5C358C06B1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5785"/>
          <a:stretch/>
        </p:blipFill>
        <p:spPr bwMode="auto">
          <a:xfrm>
            <a:off x="2854325" y="2962275"/>
            <a:ext cx="4198938" cy="1042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314" name="Picture 16" descr="book_border">
            <a:extLst>
              <a:ext uri="{FF2B5EF4-FFF2-40B4-BE49-F238E27FC236}">
                <a16:creationId xmlns:a16="http://schemas.microsoft.com/office/drawing/2014/main" id="{31902D94-7438-C2D3-9895-288EA08219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492500" cy="66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17" descr="book_border">
            <a:extLst>
              <a:ext uri="{FF2B5EF4-FFF2-40B4-BE49-F238E27FC236}">
                <a16:creationId xmlns:a16="http://schemas.microsoft.com/office/drawing/2014/main" id="{77691E08-7F32-8222-2D83-D67C8C22A9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0"/>
            <a:ext cx="3492500" cy="66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 Box 7">
            <a:extLst>
              <a:ext uri="{FF2B5EF4-FFF2-40B4-BE49-F238E27FC236}">
                <a16:creationId xmlns:a16="http://schemas.microsoft.com/office/drawing/2014/main" id="{565DBFE3-8924-382D-C0FE-F28F0F030016}"/>
              </a:ext>
            </a:extLst>
          </p:cNvPr>
          <p:cNvSpPr txBox="1">
            <a:spLocks noChangeArrowheads="1"/>
          </p:cNvSpPr>
          <p:nvPr/>
        </p:nvSpPr>
        <p:spPr bwMode="auto">
          <a:xfrm>
            <a:off x="236538" y="2157413"/>
            <a:ext cx="843915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rPr>
              <a:t>Books will be changed on Thursdays. They will receive a phonics book to read to you at home as well as a sharing book which we’d encourage you to read together.</a:t>
            </a:r>
          </a:p>
        </p:txBody>
      </p:sp>
      <p:sp>
        <p:nvSpPr>
          <p:cNvPr id="13317" name="Text Box 8">
            <a:extLst>
              <a:ext uri="{FF2B5EF4-FFF2-40B4-BE49-F238E27FC236}">
                <a16:creationId xmlns:a16="http://schemas.microsoft.com/office/drawing/2014/main" id="{80B95674-6947-3660-D81F-3BA7300F4FDA}"/>
              </a:ext>
            </a:extLst>
          </p:cNvPr>
          <p:cNvSpPr txBox="1">
            <a:spLocks noChangeArrowheads="1"/>
          </p:cNvSpPr>
          <p:nvPr/>
        </p:nvSpPr>
        <p:spPr bwMode="auto">
          <a:xfrm>
            <a:off x="107950" y="5330825"/>
            <a:ext cx="882015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sz="2200">
                <a:solidFill>
                  <a:schemeClr val="tx1"/>
                </a:solidFill>
              </a:rPr>
              <a:t> </a:t>
            </a:r>
            <a:r>
              <a:rPr lang="en-GB" altLang="en-US">
                <a:solidFill>
                  <a:schemeClr val="tx1"/>
                </a:solidFill>
              </a:rPr>
              <a:t>Your child’s teacher or teaching assistant will listen to your child read </a:t>
            </a:r>
            <a:r>
              <a:rPr lang="en-US" altLang="en-US">
                <a:solidFill>
                  <a:schemeClr val="tx1"/>
                </a:solidFill>
              </a:rPr>
              <a:t>often. This could be individually, in a small group or as part of whole class reading sessions. </a:t>
            </a:r>
            <a:endParaRPr lang="en-GB" altLang="en-US">
              <a:solidFill>
                <a:schemeClr val="tx1"/>
              </a:solidFill>
            </a:endParaRPr>
          </a:p>
        </p:txBody>
      </p:sp>
      <p:sp>
        <p:nvSpPr>
          <p:cNvPr id="13318" name="Text Box 15">
            <a:extLst>
              <a:ext uri="{FF2B5EF4-FFF2-40B4-BE49-F238E27FC236}">
                <a16:creationId xmlns:a16="http://schemas.microsoft.com/office/drawing/2014/main" id="{C8284859-72AD-C4E8-744B-A9C6EE3B5978}"/>
              </a:ext>
            </a:extLst>
          </p:cNvPr>
          <p:cNvSpPr txBox="1">
            <a:spLocks noChangeArrowheads="1"/>
          </p:cNvSpPr>
          <p:nvPr/>
        </p:nvSpPr>
        <p:spPr bwMode="auto">
          <a:xfrm>
            <a:off x="53975" y="3567113"/>
            <a:ext cx="903605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latin typeface="Twinkl"/>
                <a:cs typeface="Arial"/>
              </a:rPr>
              <a:t>The Reading journal aims to increase and improve communication between the Academy and parents. Children will be required hand in their journals on Friday and it will be checked and initialled by an adult each..</a:t>
            </a:r>
          </a:p>
        </p:txBody>
      </p:sp>
      <p:sp>
        <p:nvSpPr>
          <p:cNvPr id="13319" name="Text Box 6">
            <a:extLst>
              <a:ext uri="{FF2B5EF4-FFF2-40B4-BE49-F238E27FC236}">
                <a16:creationId xmlns:a16="http://schemas.microsoft.com/office/drawing/2014/main" id="{F64522AF-DB3C-4BD7-6219-6850DB87F7B9}"/>
              </a:ext>
            </a:extLst>
          </p:cNvPr>
          <p:cNvSpPr txBox="1">
            <a:spLocks noChangeArrowheads="1"/>
          </p:cNvSpPr>
          <p:nvPr/>
        </p:nvSpPr>
        <p:spPr bwMode="auto">
          <a:xfrm>
            <a:off x="265113" y="1270000"/>
            <a:ext cx="8613775" cy="1236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rPr>
              <a:t>Your child will have been sent home with a yellow reading journal.</a:t>
            </a:r>
            <a:endParaRPr lang="en-US" altLang="en-US">
              <a:solidFill>
                <a:schemeClr val="tx1"/>
              </a:solidFill>
            </a:endParaRPr>
          </a:p>
          <a:p>
            <a:pPr eaLnBrk="1" hangingPunct="1">
              <a:lnSpc>
                <a:spcPts val="1500"/>
              </a:lnSpc>
              <a:spcBef>
                <a:spcPct val="50000"/>
              </a:spcBef>
            </a:pPr>
            <a:endParaRPr lang="en-US" altLang="en-US">
              <a:solidFill>
                <a:schemeClr val="tx1"/>
              </a:solidFill>
            </a:endParaRPr>
          </a:p>
        </p:txBody>
      </p:sp>
      <p:sp>
        <p:nvSpPr>
          <p:cNvPr id="2" name="Rectangle 1">
            <a:extLst>
              <a:ext uri="{FF2B5EF4-FFF2-40B4-BE49-F238E27FC236}">
                <a16:creationId xmlns:a16="http://schemas.microsoft.com/office/drawing/2014/main" id="{188CED01-9F38-480A-8E94-D481E675C235}"/>
              </a:ext>
            </a:extLst>
          </p:cNvPr>
          <p:cNvSpPr/>
          <p:nvPr/>
        </p:nvSpPr>
        <p:spPr>
          <a:xfrm>
            <a:off x="3015106" y="469013"/>
            <a:ext cx="2993305" cy="938123"/>
          </a:xfrm>
          <a:prstGeom prst="rect">
            <a:avLst/>
          </a:prstGeom>
        </p:spPr>
        <p:txBody>
          <a:bodyPr wrap="squar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Reading</a:t>
            </a:r>
            <a:endParaRPr lang="en-US" altLang="en-US" sz="5400">
              <a:latin typeface="Twinkl" pitchFamily="2"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Picture 26" descr="MC900232054[1]">
            <a:extLst>
              <a:ext uri="{FF2B5EF4-FFF2-40B4-BE49-F238E27FC236}">
                <a16:creationId xmlns:a16="http://schemas.microsoft.com/office/drawing/2014/main" id="{35C6BD63-80D7-B7EE-8E81-E3B07BC7A0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5326063"/>
            <a:ext cx="1476375" cy="153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 Box 4">
            <a:extLst>
              <a:ext uri="{FF2B5EF4-FFF2-40B4-BE49-F238E27FC236}">
                <a16:creationId xmlns:a16="http://schemas.microsoft.com/office/drawing/2014/main" id="{99E11FBA-AA7E-DA37-4331-AF4A2B92A790}"/>
              </a:ext>
            </a:extLst>
          </p:cNvPr>
          <p:cNvSpPr txBox="1">
            <a:spLocks noChangeArrowheads="1"/>
          </p:cNvSpPr>
          <p:nvPr/>
        </p:nvSpPr>
        <p:spPr bwMode="auto">
          <a:xfrm>
            <a:off x="468313" y="2781300"/>
            <a:ext cx="8353425"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Tx/>
              <a:buChar char="•"/>
            </a:pPr>
            <a:endParaRPr lang="en-GB" altLang="en-US">
              <a:solidFill>
                <a:schemeClr val="tx1"/>
              </a:solidFill>
            </a:endParaRPr>
          </a:p>
          <a:p>
            <a:pPr eaLnBrk="1" hangingPunct="1">
              <a:spcBef>
                <a:spcPct val="50000"/>
              </a:spcBef>
              <a:buFontTx/>
              <a:buNone/>
            </a:pPr>
            <a:endParaRPr lang="en-US" altLang="en-US" sz="3200" b="1">
              <a:solidFill>
                <a:schemeClr val="tx1"/>
              </a:solidFill>
            </a:endParaRPr>
          </a:p>
        </p:txBody>
      </p:sp>
      <p:pic>
        <p:nvPicPr>
          <p:cNvPr id="15364" name="Picture 27" descr="MC900273024[1]">
            <a:extLst>
              <a:ext uri="{FF2B5EF4-FFF2-40B4-BE49-F238E27FC236}">
                <a16:creationId xmlns:a16="http://schemas.microsoft.com/office/drawing/2014/main" id="{312025D0-B90A-1814-CD42-6644E26B94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161925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D497D88D-307A-43FA-8DFC-A56012CCBF37}"/>
              </a:ext>
            </a:extLst>
          </p:cNvPr>
          <p:cNvSpPr/>
          <p:nvPr/>
        </p:nvSpPr>
        <p:spPr>
          <a:xfrm>
            <a:off x="3086100" y="327025"/>
            <a:ext cx="3192088" cy="923330"/>
          </a:xfrm>
          <a:prstGeom prst="rect">
            <a:avLst/>
          </a:prstGeom>
        </p:spPr>
        <p:txBody>
          <a:bodyPr wrap="squar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Reading</a:t>
            </a:r>
            <a:endParaRPr lang="en-US" altLang="en-US" sz="5400">
              <a:latin typeface="Twinkl" pitchFamily="2" charset="0"/>
            </a:endParaRPr>
          </a:p>
        </p:txBody>
      </p:sp>
      <p:sp>
        <p:nvSpPr>
          <p:cNvPr id="16391" name="Text Box 20">
            <a:extLst>
              <a:ext uri="{FF2B5EF4-FFF2-40B4-BE49-F238E27FC236}">
                <a16:creationId xmlns:a16="http://schemas.microsoft.com/office/drawing/2014/main" id="{682A4D4C-7F25-4B68-A950-25DC366B0C39}"/>
              </a:ext>
            </a:extLst>
          </p:cNvPr>
          <p:cNvSpPr txBox="1">
            <a:spLocks noChangeArrowheads="1"/>
          </p:cNvSpPr>
          <p:nvPr/>
        </p:nvSpPr>
        <p:spPr bwMode="auto">
          <a:xfrm>
            <a:off x="443741" y="1340768"/>
            <a:ext cx="8234362" cy="52091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marL="342900" indent="-342900" eaLnBrk="1" hangingPunct="1">
              <a:spcBef>
                <a:spcPct val="50000"/>
              </a:spcBef>
              <a:defRPr/>
            </a:pPr>
            <a:r>
              <a:rPr lang="en-GB" altLang="en-US" sz="2000">
                <a:solidFill>
                  <a:schemeClr val="tx1"/>
                </a:solidFill>
                <a:latin typeface="Twinkl" pitchFamily="2" charset="0"/>
              </a:rPr>
              <a:t>Please continue to read daily at home with your child for </a:t>
            </a:r>
            <a:r>
              <a:rPr lang="en-GB" altLang="en-US" sz="2000" b="1">
                <a:solidFill>
                  <a:schemeClr val="tx1"/>
                </a:solidFill>
                <a:latin typeface="Twinkl" pitchFamily="2" charset="0"/>
              </a:rPr>
              <a:t>at least</a:t>
            </a:r>
            <a:r>
              <a:rPr lang="en-GB" altLang="en-US" sz="2000">
                <a:solidFill>
                  <a:schemeClr val="tx1"/>
                </a:solidFill>
                <a:latin typeface="Twinkl" pitchFamily="2" charset="0"/>
              </a:rPr>
              <a:t> 10 minutes every day. </a:t>
            </a:r>
          </a:p>
          <a:p>
            <a:pPr marL="342900" indent="-342900" eaLnBrk="1" hangingPunct="1">
              <a:lnSpc>
                <a:spcPts val="1300"/>
              </a:lnSpc>
              <a:spcBef>
                <a:spcPct val="50000"/>
              </a:spcBef>
              <a:defRPr/>
            </a:pPr>
            <a:r>
              <a:rPr lang="en-GB" altLang="en-US" sz="2000">
                <a:solidFill>
                  <a:schemeClr val="tx1"/>
                </a:solidFill>
                <a:latin typeface="Twinkl"/>
                <a:cs typeface="Arial"/>
              </a:rPr>
              <a:t>There is also an optional section for your children to</a:t>
            </a:r>
          </a:p>
          <a:p>
            <a:pPr marL="269875" indent="-269875" eaLnBrk="1" hangingPunct="1">
              <a:lnSpc>
                <a:spcPts val="1300"/>
              </a:lnSpc>
              <a:spcBef>
                <a:spcPct val="50000"/>
              </a:spcBef>
              <a:buNone/>
              <a:defRPr/>
            </a:pPr>
            <a:r>
              <a:rPr lang="en-GB" altLang="en-US" sz="2000">
                <a:solidFill>
                  <a:schemeClr val="tx1"/>
                </a:solidFill>
                <a:latin typeface="Twinkl"/>
                <a:cs typeface="Arial"/>
              </a:rPr>
              <a:t>    complete in their green journals should they wish to draw </a:t>
            </a:r>
          </a:p>
          <a:p>
            <a:pPr marL="269875" indent="87313" eaLnBrk="1" hangingPunct="1">
              <a:lnSpc>
                <a:spcPts val="1300"/>
              </a:lnSpc>
              <a:spcBef>
                <a:spcPct val="50000"/>
              </a:spcBef>
              <a:buNone/>
              <a:defRPr/>
            </a:pPr>
            <a:r>
              <a:rPr lang="en-GB" altLang="en-US" sz="2000">
                <a:solidFill>
                  <a:schemeClr val="tx1"/>
                </a:solidFill>
                <a:latin typeface="Twinkl"/>
                <a:cs typeface="Arial"/>
              </a:rPr>
              <a:t>or w</a:t>
            </a:r>
            <a:r>
              <a:rPr lang="en-GB" sz="2000">
                <a:solidFill>
                  <a:schemeClr val="tx1"/>
                </a:solidFill>
                <a:latin typeface="Twinkl"/>
                <a:cs typeface="Arial"/>
              </a:rPr>
              <a:t>rite about a book they have read.</a:t>
            </a:r>
            <a:endParaRPr lang="en-GB" sz="2000">
              <a:solidFill>
                <a:schemeClr val="tx1"/>
              </a:solidFill>
            </a:endParaRPr>
          </a:p>
          <a:p>
            <a:pPr marL="342900" indent="-342900" eaLnBrk="1" hangingPunct="1">
              <a:spcBef>
                <a:spcPct val="50000"/>
              </a:spcBef>
              <a:defRPr/>
            </a:pPr>
            <a:r>
              <a:rPr lang="en-GB" altLang="en-US" sz="2000">
                <a:solidFill>
                  <a:schemeClr val="tx1"/>
                </a:solidFill>
                <a:latin typeface="Twinkl" pitchFamily="2" charset="0"/>
              </a:rPr>
              <a:t>It has been proven that parents are the most important reading role models for children and young people. (National Literacy Trust, </a:t>
            </a:r>
            <a:r>
              <a:rPr lang="en-GB" altLang="en-US" sz="2000">
                <a:solidFill>
                  <a:schemeClr val="tx1"/>
                </a:solidFill>
                <a:latin typeface="Twinkl" pitchFamily="2" charset="0"/>
                <a:hlinkClick r:id="rId5"/>
              </a:rPr>
              <a:t>Reaching Out with Role Models</a:t>
            </a:r>
            <a:r>
              <a:rPr lang="en-GB" altLang="en-US" sz="2000">
                <a:solidFill>
                  <a:schemeClr val="tx1"/>
                </a:solidFill>
                <a:latin typeface="Twinkl" pitchFamily="2" charset="0"/>
              </a:rPr>
              <a:t>, April 2009) so PLEASE also spend some additional time reading to your children each day.</a:t>
            </a:r>
          </a:p>
          <a:p>
            <a:pPr marL="342900" indent="-342900" eaLnBrk="1" hangingPunct="1">
              <a:spcBef>
                <a:spcPct val="50000"/>
              </a:spcBef>
              <a:defRPr/>
            </a:pPr>
            <a:r>
              <a:rPr lang="en-US" altLang="en-US" sz="2000">
                <a:solidFill>
                  <a:schemeClr val="tx1"/>
                </a:solidFill>
                <a:latin typeface="Twinkl" pitchFamily="2" charset="0"/>
              </a:rPr>
              <a:t>W</a:t>
            </a:r>
            <a:r>
              <a:rPr lang="en-GB" altLang="en-US" sz="2000">
                <a:solidFill>
                  <a:schemeClr val="tx1"/>
                </a:solidFill>
                <a:latin typeface="Twinkl" pitchFamily="2" charset="0"/>
              </a:rPr>
              <a:t>e will be expecting children to take part in the SIA reading challenge again this year. This can be done with books from school or home. Please record these in your child’s reading journal. Rainbow, bronze, silver and gold awards will be presented to children when they achieve these reading goals.</a:t>
            </a:r>
          </a:p>
          <a:p>
            <a:pPr eaLnBrk="1" hangingPunct="1">
              <a:spcBef>
                <a:spcPct val="50000"/>
              </a:spcBef>
              <a:buFont typeface="Wingdings" panose="05000000000000000000" pitchFamily="2" charset="2"/>
              <a:buChar char="§"/>
              <a:defRPr/>
            </a:pPr>
            <a:endParaRPr lang="en-GB" altLang="en-US" sz="2000">
              <a:solidFill>
                <a:schemeClr val="tx1"/>
              </a:solidFill>
              <a:latin typeface="Twinkl" pitchFamily="2"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E15C9C2D-DD16-B8D9-E4FF-37793BEFF8F1}"/>
              </a:ext>
            </a:extLst>
          </p:cNvPr>
          <p:cNvSpPr>
            <a:spLocks noChangeArrowheads="1"/>
          </p:cNvSpPr>
          <p:nvPr/>
        </p:nvSpPr>
        <p:spPr bwMode="auto">
          <a:xfrm>
            <a:off x="419100" y="1565275"/>
            <a:ext cx="86169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spcBef>
                <a:spcPct val="0"/>
              </a:spcBef>
              <a:buFontTx/>
              <a:buNone/>
            </a:pPr>
            <a:r>
              <a:rPr lang="en-GB" altLang="en-US">
                <a:solidFill>
                  <a:schemeClr val="tx1"/>
                </a:solidFill>
              </a:rPr>
              <a:t>When reading with your child at home please focus on these areas:</a:t>
            </a:r>
          </a:p>
        </p:txBody>
      </p:sp>
      <p:sp>
        <p:nvSpPr>
          <p:cNvPr id="17411" name="Rectangle 3">
            <a:extLst>
              <a:ext uri="{FF2B5EF4-FFF2-40B4-BE49-F238E27FC236}">
                <a16:creationId xmlns:a16="http://schemas.microsoft.com/office/drawing/2014/main" id="{79AC809F-0031-5EE3-7706-3FFF128854C5}"/>
              </a:ext>
            </a:extLst>
          </p:cNvPr>
          <p:cNvSpPr>
            <a:spLocks noChangeArrowheads="1"/>
          </p:cNvSpPr>
          <p:nvPr/>
        </p:nvSpPr>
        <p:spPr bwMode="auto">
          <a:xfrm>
            <a:off x="425450" y="2525713"/>
            <a:ext cx="8178800"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lnSpc>
                <a:spcPct val="150000"/>
              </a:lnSpc>
              <a:spcBef>
                <a:spcPct val="0"/>
              </a:spcBef>
            </a:pPr>
            <a:r>
              <a:rPr lang="en-GB" altLang="en-US">
                <a:solidFill>
                  <a:schemeClr val="tx1"/>
                </a:solidFill>
              </a:rPr>
              <a:t>Fluency</a:t>
            </a:r>
          </a:p>
          <a:p>
            <a:pPr eaLnBrk="1" hangingPunct="1">
              <a:lnSpc>
                <a:spcPct val="150000"/>
              </a:lnSpc>
              <a:spcBef>
                <a:spcPct val="0"/>
              </a:spcBef>
            </a:pPr>
            <a:r>
              <a:rPr lang="en-GB" altLang="en-US">
                <a:solidFill>
                  <a:schemeClr val="tx1"/>
                </a:solidFill>
              </a:rPr>
              <a:t>Expression</a:t>
            </a:r>
          </a:p>
          <a:p>
            <a:pPr eaLnBrk="1" hangingPunct="1">
              <a:lnSpc>
                <a:spcPct val="150000"/>
              </a:lnSpc>
              <a:spcBef>
                <a:spcPct val="0"/>
              </a:spcBef>
            </a:pPr>
            <a:r>
              <a:rPr lang="en-GB" altLang="en-US">
                <a:solidFill>
                  <a:schemeClr val="tx1"/>
                </a:solidFill>
              </a:rPr>
              <a:t>Discussion of the text and individual words and phrases</a:t>
            </a:r>
          </a:p>
          <a:p>
            <a:pPr eaLnBrk="1" hangingPunct="1">
              <a:lnSpc>
                <a:spcPct val="150000"/>
              </a:lnSpc>
              <a:spcBef>
                <a:spcPct val="0"/>
              </a:spcBef>
            </a:pPr>
            <a:r>
              <a:rPr lang="en-GB" altLang="en-US">
                <a:solidFill>
                  <a:schemeClr val="tx1"/>
                </a:solidFill>
              </a:rPr>
              <a:t>Questions about the story, </a:t>
            </a:r>
            <a:r>
              <a:rPr lang="en-GB" altLang="en-US" b="1">
                <a:solidFill>
                  <a:schemeClr val="tx1"/>
                </a:solidFill>
              </a:rPr>
              <a:t>including inferred questions</a:t>
            </a:r>
            <a:r>
              <a:rPr lang="en-GB" altLang="en-US">
                <a:solidFill>
                  <a:schemeClr val="tx1"/>
                </a:solidFill>
              </a:rPr>
              <a:t>. </a:t>
            </a:r>
          </a:p>
        </p:txBody>
      </p:sp>
      <p:pic>
        <p:nvPicPr>
          <p:cNvPr id="17412" name="Picture 27" descr="MC900273024[1]">
            <a:extLst>
              <a:ext uri="{FF2B5EF4-FFF2-40B4-BE49-F238E27FC236}">
                <a16:creationId xmlns:a16="http://schemas.microsoft.com/office/drawing/2014/main" id="{6CD1F78C-0727-F063-3E94-8041BF315A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00" y="549275"/>
            <a:ext cx="161925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27" descr="MC900273024[1]">
            <a:extLst>
              <a:ext uri="{FF2B5EF4-FFF2-40B4-BE49-F238E27FC236}">
                <a16:creationId xmlns:a16="http://schemas.microsoft.com/office/drawing/2014/main" id="{02682052-C4BC-F505-97F2-424283570A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2050" y="30163"/>
            <a:ext cx="161925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4CCDE42-2EA2-4902-B673-4D749076B93B}"/>
              </a:ext>
            </a:extLst>
          </p:cNvPr>
          <p:cNvSpPr/>
          <p:nvPr/>
        </p:nvSpPr>
        <p:spPr>
          <a:xfrm>
            <a:off x="3086100" y="327025"/>
            <a:ext cx="3291479" cy="923925"/>
          </a:xfrm>
          <a:prstGeom prst="rect">
            <a:avLst/>
          </a:prstGeom>
        </p:spPr>
        <p:txBody>
          <a:bodyPr wrap="squar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Reading</a:t>
            </a:r>
            <a:endParaRPr lang="en-US" altLang="en-US" sz="5400">
              <a:latin typeface="Twinkl" pitchFamily="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Text Box 4">
            <a:extLst>
              <a:ext uri="{FF2B5EF4-FFF2-40B4-BE49-F238E27FC236}">
                <a16:creationId xmlns:a16="http://schemas.microsoft.com/office/drawing/2014/main" id="{E3AD11C2-41C6-96F1-43EF-51C0BEE519E1}"/>
              </a:ext>
            </a:extLst>
          </p:cNvPr>
          <p:cNvSpPr txBox="1">
            <a:spLocks noChangeArrowheads="1"/>
          </p:cNvSpPr>
          <p:nvPr/>
        </p:nvSpPr>
        <p:spPr bwMode="auto">
          <a:xfrm>
            <a:off x="1476375" y="476250"/>
            <a:ext cx="61912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endParaRPr lang="en-US" altLang="en-US" sz="3200" b="1">
              <a:solidFill>
                <a:schemeClr val="tx1"/>
              </a:solidFill>
            </a:endParaRPr>
          </a:p>
        </p:txBody>
      </p:sp>
      <p:sp>
        <p:nvSpPr>
          <p:cNvPr id="19459" name="Text Box 5">
            <a:extLst>
              <a:ext uri="{FF2B5EF4-FFF2-40B4-BE49-F238E27FC236}">
                <a16:creationId xmlns:a16="http://schemas.microsoft.com/office/drawing/2014/main" id="{3C7E1990-B99E-4D25-A2A8-8CEF14DCC33A}"/>
              </a:ext>
            </a:extLst>
          </p:cNvPr>
          <p:cNvSpPr txBox="1">
            <a:spLocks noChangeArrowheads="1"/>
          </p:cNvSpPr>
          <p:nvPr/>
        </p:nvSpPr>
        <p:spPr bwMode="auto">
          <a:xfrm>
            <a:off x="1331913" y="187325"/>
            <a:ext cx="561657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defRPr/>
            </a:pPr>
            <a:r>
              <a:rPr lang="en-US" altLang="en-US" sz="5400">
                <a:solidFill>
                  <a:srgbClr val="2F5897"/>
                </a:solidFill>
                <a:effectLst>
                  <a:outerShdw blurRad="38100" dist="38100" dir="2700000" algn="tl">
                    <a:srgbClr val="C0C0C0"/>
                  </a:outerShdw>
                </a:effectLst>
                <a:latin typeface="Twinkl" pitchFamily="2" charset="0"/>
                <a:ea typeface="+mj-ea"/>
                <a:cs typeface="+mj-cs"/>
              </a:rPr>
              <a:t>M</a:t>
            </a:r>
            <a:r>
              <a:rPr lang="en-GB" altLang="en-US" sz="5400" err="1">
                <a:solidFill>
                  <a:srgbClr val="2F5897"/>
                </a:solidFill>
                <a:effectLst>
                  <a:outerShdw blurRad="38100" dist="38100" dir="2700000" algn="tl">
                    <a:srgbClr val="C0C0C0"/>
                  </a:outerShdw>
                </a:effectLst>
                <a:latin typeface="Twinkl" pitchFamily="2" charset="0"/>
                <a:ea typeface="+mj-ea"/>
                <a:cs typeface="+mj-cs"/>
              </a:rPr>
              <a:t>athematics</a:t>
            </a:r>
            <a:endParaRPr lang="en-US" altLang="en-US" sz="3200">
              <a:solidFill>
                <a:schemeClr val="tx1"/>
              </a:solidFill>
              <a:latin typeface="Twinkl" pitchFamily="2" charset="0"/>
            </a:endParaRPr>
          </a:p>
        </p:txBody>
      </p:sp>
      <p:sp>
        <p:nvSpPr>
          <p:cNvPr id="18436" name="Text Box 9">
            <a:extLst>
              <a:ext uri="{FF2B5EF4-FFF2-40B4-BE49-F238E27FC236}">
                <a16:creationId xmlns:a16="http://schemas.microsoft.com/office/drawing/2014/main" id="{39CDDEBA-1496-BBCD-8AF6-52749954705E}"/>
              </a:ext>
            </a:extLst>
          </p:cNvPr>
          <p:cNvSpPr txBox="1">
            <a:spLocks noChangeArrowheads="1"/>
          </p:cNvSpPr>
          <p:nvPr/>
        </p:nvSpPr>
        <p:spPr bwMode="auto">
          <a:xfrm>
            <a:off x="755650" y="3284538"/>
            <a:ext cx="768032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Tx/>
              <a:buNone/>
            </a:pPr>
            <a:endParaRPr lang="en-GB" altLang="en-US" sz="3200">
              <a:solidFill>
                <a:schemeClr val="tx1"/>
              </a:solidFill>
            </a:endParaRPr>
          </a:p>
          <a:p>
            <a:pPr algn="ctr" eaLnBrk="1" hangingPunct="1">
              <a:spcBef>
                <a:spcPct val="50000"/>
              </a:spcBef>
              <a:buFontTx/>
              <a:buNone/>
            </a:pPr>
            <a:endParaRPr lang="en-US" altLang="en-US" sz="3200" b="1">
              <a:solidFill>
                <a:schemeClr val="tx1"/>
              </a:solidFill>
            </a:endParaRPr>
          </a:p>
        </p:txBody>
      </p:sp>
      <p:grpSp>
        <p:nvGrpSpPr>
          <p:cNvPr id="18437" name="Group 2">
            <a:extLst>
              <a:ext uri="{FF2B5EF4-FFF2-40B4-BE49-F238E27FC236}">
                <a16:creationId xmlns:a16="http://schemas.microsoft.com/office/drawing/2014/main" id="{912D1118-6645-5CD4-A86D-461D341258F6}"/>
              </a:ext>
            </a:extLst>
          </p:cNvPr>
          <p:cNvGrpSpPr>
            <a:grpSpLocks/>
          </p:cNvGrpSpPr>
          <p:nvPr/>
        </p:nvGrpSpPr>
        <p:grpSpPr bwMode="auto">
          <a:xfrm>
            <a:off x="171450" y="1022350"/>
            <a:ext cx="8801100" cy="4193178"/>
            <a:chOff x="-399" y="1596469"/>
            <a:chExt cx="8800778" cy="4194739"/>
          </a:xfrm>
        </p:grpSpPr>
        <p:sp>
          <p:nvSpPr>
            <p:cNvPr id="19462" name="Text Box 14">
              <a:extLst>
                <a:ext uri="{FF2B5EF4-FFF2-40B4-BE49-F238E27FC236}">
                  <a16:creationId xmlns:a16="http://schemas.microsoft.com/office/drawing/2014/main" id="{F23168EC-AE32-46F8-B1BE-C2033B750D14}"/>
                </a:ext>
              </a:extLst>
            </p:cNvPr>
            <p:cNvSpPr txBox="1">
              <a:spLocks noChangeArrowheads="1"/>
            </p:cNvSpPr>
            <p:nvPr/>
          </p:nvSpPr>
          <p:spPr bwMode="auto">
            <a:xfrm>
              <a:off x="90086" y="1596469"/>
              <a:ext cx="8619810" cy="23090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marL="342900" indent="-342900" eaLnBrk="1" hangingPunct="1">
                <a:spcBef>
                  <a:spcPct val="50000"/>
                </a:spcBef>
                <a:defRPr/>
              </a:pPr>
              <a:r>
                <a:rPr lang="en-US" altLang="en-US">
                  <a:solidFill>
                    <a:schemeClr val="tx1"/>
                  </a:solidFill>
                  <a:latin typeface="Twinkl"/>
                  <a:cs typeface="Arial"/>
                </a:rPr>
                <a:t>We use a </a:t>
              </a:r>
              <a:r>
                <a:rPr lang="en-US" altLang="en-US" err="1">
                  <a:solidFill>
                    <a:schemeClr val="tx1"/>
                  </a:solidFill>
                  <a:latin typeface="Twinkl"/>
                  <a:cs typeface="Arial"/>
                </a:rPr>
                <a:t>Maths</a:t>
              </a:r>
              <a:r>
                <a:rPr lang="en-US" altLang="en-US">
                  <a:solidFill>
                    <a:schemeClr val="tx1"/>
                  </a:solidFill>
                  <a:latin typeface="Twinkl"/>
                  <a:cs typeface="Arial"/>
                </a:rPr>
                <a:t> Mastery approach across the Academy linked to the NCETM. </a:t>
              </a:r>
            </a:p>
            <a:p>
              <a:pPr marL="342900" indent="-342900" eaLnBrk="1" hangingPunct="1">
                <a:spcBef>
                  <a:spcPct val="50000"/>
                </a:spcBef>
                <a:defRPr/>
              </a:pPr>
              <a:r>
                <a:rPr lang="en-US" altLang="en-US">
                  <a:solidFill>
                    <a:schemeClr val="tx1"/>
                  </a:solidFill>
                  <a:latin typeface="Twinkl" pitchFamily="2" charset="0"/>
                </a:rPr>
                <a:t>We use many resources such as; </a:t>
              </a:r>
              <a:r>
                <a:rPr lang="en-US" altLang="en-US" err="1">
                  <a:solidFill>
                    <a:schemeClr val="tx1"/>
                  </a:solidFill>
                  <a:latin typeface="Twinkl" pitchFamily="2" charset="0"/>
                </a:rPr>
                <a:t>Rekenrek</a:t>
              </a:r>
              <a:r>
                <a:rPr lang="en-US" altLang="en-US">
                  <a:solidFill>
                    <a:schemeClr val="tx1"/>
                  </a:solidFill>
                  <a:latin typeface="Twinkl" pitchFamily="2" charset="0"/>
                </a:rPr>
                <a:t>, number lines, Multilink and Numicon to help support learning.</a:t>
              </a:r>
            </a:p>
            <a:p>
              <a:pPr eaLnBrk="1" hangingPunct="1">
                <a:spcBef>
                  <a:spcPct val="50000"/>
                </a:spcBef>
                <a:buFontTx/>
                <a:buNone/>
                <a:defRPr/>
              </a:pPr>
              <a:endParaRPr lang="en-US" altLang="en-US">
                <a:solidFill>
                  <a:schemeClr val="tx1"/>
                </a:solidFill>
                <a:latin typeface="Twinkl" pitchFamily="2" charset="0"/>
              </a:endParaRPr>
            </a:p>
          </p:txBody>
        </p:sp>
        <p:grpSp>
          <p:nvGrpSpPr>
            <p:cNvPr id="18440" name="Group 1">
              <a:extLst>
                <a:ext uri="{FF2B5EF4-FFF2-40B4-BE49-F238E27FC236}">
                  <a16:creationId xmlns:a16="http://schemas.microsoft.com/office/drawing/2014/main" id="{F464D9B4-E5F8-480B-7320-0D47F19C1A4E}"/>
                </a:ext>
              </a:extLst>
            </p:cNvPr>
            <p:cNvGrpSpPr>
              <a:grpSpLocks/>
            </p:cNvGrpSpPr>
            <p:nvPr/>
          </p:nvGrpSpPr>
          <p:grpSpPr bwMode="auto">
            <a:xfrm>
              <a:off x="-399" y="3362125"/>
              <a:ext cx="8800778" cy="2429083"/>
              <a:chOff x="-399" y="3362125"/>
              <a:chExt cx="8800778" cy="2429083"/>
            </a:xfrm>
          </p:grpSpPr>
          <p:sp>
            <p:nvSpPr>
              <p:cNvPr id="18441" name="Text Box 15">
                <a:extLst>
                  <a:ext uri="{FF2B5EF4-FFF2-40B4-BE49-F238E27FC236}">
                    <a16:creationId xmlns:a16="http://schemas.microsoft.com/office/drawing/2014/main" id="{AA502E25-407C-6584-D6A2-2483DA93B75C}"/>
                  </a:ext>
                </a:extLst>
              </p:cNvPr>
              <p:cNvSpPr txBox="1">
                <a:spLocks noChangeArrowheads="1"/>
              </p:cNvSpPr>
              <p:nvPr/>
            </p:nvSpPr>
            <p:spPr bwMode="auto">
              <a:xfrm>
                <a:off x="-399" y="5329371"/>
                <a:ext cx="8800320" cy="46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latin typeface="Twinkl"/>
                    <a:cs typeface="Arial"/>
                  </a:rPr>
                  <a:t>The children practise mental calculations on a daily basis.</a:t>
                </a:r>
                <a:endParaRPr lang="en-US" altLang="en-US">
                  <a:solidFill>
                    <a:schemeClr val="tx1"/>
                  </a:solidFill>
                  <a:latin typeface="Twinkl"/>
                  <a:cs typeface="Arial"/>
                </a:endParaRPr>
              </a:p>
            </p:txBody>
          </p:sp>
          <p:sp>
            <p:nvSpPr>
              <p:cNvPr id="18442" name="Text Box 14">
                <a:extLst>
                  <a:ext uri="{FF2B5EF4-FFF2-40B4-BE49-F238E27FC236}">
                    <a16:creationId xmlns:a16="http://schemas.microsoft.com/office/drawing/2014/main" id="{A3ADAD6D-4CDB-A059-D02C-B8E960647CCB}"/>
                  </a:ext>
                </a:extLst>
              </p:cNvPr>
              <p:cNvSpPr txBox="1">
                <a:spLocks noChangeArrowheads="1"/>
              </p:cNvSpPr>
              <p:nvPr/>
            </p:nvSpPr>
            <p:spPr bwMode="auto">
              <a:xfrm>
                <a:off x="-399" y="3362125"/>
                <a:ext cx="8800778" cy="1570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latin typeface="Twinkl"/>
                    <a:cs typeface="Arial"/>
                  </a:rPr>
                  <a:t>Mathematical challenges will continue to be sent home every fortnight. Please can children have their homework books in their bookbags to be able to send this home. These aim to support your child’s mathematical development.</a:t>
                </a:r>
              </a:p>
            </p:txBody>
          </p:sp>
        </p:gr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Text Box 11">
            <a:extLst>
              <a:ext uri="{FF2B5EF4-FFF2-40B4-BE49-F238E27FC236}">
                <a16:creationId xmlns:a16="http://schemas.microsoft.com/office/drawing/2014/main" id="{0F9E60F1-0CD2-3AC0-B760-63676460D7A1}"/>
              </a:ext>
            </a:extLst>
          </p:cNvPr>
          <p:cNvSpPr txBox="1">
            <a:spLocks noChangeArrowheads="1"/>
          </p:cNvSpPr>
          <p:nvPr/>
        </p:nvSpPr>
        <p:spPr bwMode="auto">
          <a:xfrm>
            <a:off x="2124075" y="260350"/>
            <a:ext cx="4895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endParaRPr lang="en-US" altLang="en-US" sz="3200" b="1">
              <a:solidFill>
                <a:schemeClr val="tx1"/>
              </a:solidFill>
            </a:endParaRPr>
          </a:p>
        </p:txBody>
      </p:sp>
      <p:sp>
        <p:nvSpPr>
          <p:cNvPr id="2" name="Text Box 12">
            <a:extLst>
              <a:ext uri="{FF2B5EF4-FFF2-40B4-BE49-F238E27FC236}">
                <a16:creationId xmlns:a16="http://schemas.microsoft.com/office/drawing/2014/main" id="{40B30858-8A48-4A3A-ADFB-DD115F484406}"/>
              </a:ext>
            </a:extLst>
          </p:cNvPr>
          <p:cNvSpPr txBox="1">
            <a:spLocks noChangeArrowheads="1"/>
          </p:cNvSpPr>
          <p:nvPr/>
        </p:nvSpPr>
        <p:spPr bwMode="auto">
          <a:xfrm>
            <a:off x="827584" y="44624"/>
            <a:ext cx="7920037"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Tx/>
              <a:buNone/>
              <a:defRPr/>
            </a:pPr>
            <a:r>
              <a:rPr lang="en-US" altLang="en-US" sz="5400">
                <a:solidFill>
                  <a:srgbClr val="2F5897"/>
                </a:solidFill>
                <a:effectLst>
                  <a:outerShdw blurRad="38100" dist="38100" dir="2700000" algn="tl">
                    <a:srgbClr val="C0C0C0"/>
                  </a:outerShdw>
                </a:effectLst>
                <a:latin typeface="Twinkl" pitchFamily="2" charset="0"/>
                <a:ea typeface="+mj-ea"/>
                <a:cs typeface="+mj-cs"/>
              </a:rPr>
              <a:t>Yellow </a:t>
            </a:r>
            <a:r>
              <a:rPr lang="en-GB" altLang="en-US" sz="5400">
                <a:solidFill>
                  <a:srgbClr val="2F5897"/>
                </a:solidFill>
                <a:effectLst>
                  <a:outerShdw blurRad="38100" dist="38100" dir="2700000" algn="tl">
                    <a:srgbClr val="C0C0C0"/>
                  </a:outerShdw>
                </a:effectLst>
                <a:latin typeface="Twinkl" pitchFamily="2" charset="0"/>
                <a:ea typeface="+mj-ea"/>
                <a:cs typeface="+mj-cs"/>
              </a:rPr>
              <a:t>Wing Assessments</a:t>
            </a:r>
            <a:endParaRPr lang="en-GB" altLang="en-US" sz="3200">
              <a:solidFill>
                <a:schemeClr val="tx1"/>
              </a:solidFill>
              <a:latin typeface="Twinkl" pitchFamily="2" charset="0"/>
            </a:endParaRPr>
          </a:p>
        </p:txBody>
      </p:sp>
      <p:sp>
        <p:nvSpPr>
          <p:cNvPr id="20484" name="Rectangle 2">
            <a:extLst>
              <a:ext uri="{FF2B5EF4-FFF2-40B4-BE49-F238E27FC236}">
                <a16:creationId xmlns:a16="http://schemas.microsoft.com/office/drawing/2014/main" id="{A624B96B-65D9-BD05-BA27-B529FE4E4DFD}"/>
              </a:ext>
            </a:extLst>
          </p:cNvPr>
          <p:cNvSpPr>
            <a:spLocks noChangeArrowheads="1"/>
          </p:cNvSpPr>
          <p:nvPr/>
        </p:nvSpPr>
        <p:spPr bwMode="auto">
          <a:xfrm>
            <a:off x="179512" y="908720"/>
            <a:ext cx="8802724"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sz="2300">
                <a:solidFill>
                  <a:schemeClr val="tx1"/>
                </a:solidFill>
                <a:latin typeface="Twinkl"/>
                <a:cs typeface="Arial"/>
              </a:rPr>
              <a:t>Children are assessed and their progress monitored regularly by class teachers. This enables us to ensure that all children are making progress and that the next steps in their learning are planned for. </a:t>
            </a:r>
            <a:endParaRPr lang="en-US" sz="2300">
              <a:solidFill>
                <a:schemeClr val="tx1"/>
              </a:solidFill>
              <a:latin typeface="Twinkl"/>
              <a:cs typeface="Arial"/>
            </a:endParaRPr>
          </a:p>
          <a:p>
            <a:pPr>
              <a:spcBef>
                <a:spcPct val="50000"/>
              </a:spcBef>
            </a:pPr>
            <a:r>
              <a:rPr lang="en-GB" sz="2300">
                <a:solidFill>
                  <a:schemeClr val="tx1"/>
                </a:solidFill>
                <a:latin typeface="Twinkl"/>
                <a:cs typeface="Arial"/>
              </a:rPr>
              <a:t>Assessment is an ongoing process and will take place during as part of daily lessons and end of unit activities. Unlike previous years Year 2 children will not take KS1 SATs however to ensure parity, and a smooth transition to year 3, recognised exemplar resources will help inform our judgements.</a:t>
            </a:r>
          </a:p>
          <a:p>
            <a:pPr>
              <a:spcBef>
                <a:spcPct val="50000"/>
              </a:spcBef>
            </a:pPr>
            <a:r>
              <a:rPr lang="en-GB" sz="2300">
                <a:solidFill>
                  <a:schemeClr val="tx1"/>
                </a:solidFill>
                <a:latin typeface="Twinkl"/>
                <a:cs typeface="Arial"/>
              </a:rPr>
              <a:t>Children who did not take or pass the phonics screening check in Year 1 will be required to take it in June. Class Teachers will be in touch later in the year if this applies to your child.</a:t>
            </a:r>
            <a:r>
              <a:rPr lang="en-GB" altLang="en-US" sz="2250">
                <a:solidFill>
                  <a:schemeClr val="tx1"/>
                </a:solidFill>
                <a:latin typeface="Twinkl"/>
                <a:cs typeface="Arial"/>
              </a:rPr>
              <a:t> </a:t>
            </a:r>
            <a:endParaRPr lang="en-GB">
              <a:solidFill>
                <a:schemeClr val="tx1"/>
              </a:solidFill>
            </a:endParaRPr>
          </a:p>
        </p:txBody>
      </p:sp>
      <p:sp>
        <p:nvSpPr>
          <p:cNvPr id="20485" name="Rectangle 3">
            <a:extLst>
              <a:ext uri="{FF2B5EF4-FFF2-40B4-BE49-F238E27FC236}">
                <a16:creationId xmlns:a16="http://schemas.microsoft.com/office/drawing/2014/main" id="{35FBBE1C-6939-C7B8-598D-F3DD8C7CC05A}"/>
              </a:ext>
            </a:extLst>
          </p:cNvPr>
          <p:cNvSpPr>
            <a:spLocks noChangeArrowheads="1"/>
          </p:cNvSpPr>
          <p:nvPr/>
        </p:nvSpPr>
        <p:spPr bwMode="auto">
          <a:xfrm>
            <a:off x="161764" y="5661248"/>
            <a:ext cx="8820472" cy="11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US" altLang="en-US" sz="2250">
                <a:solidFill>
                  <a:schemeClr val="tx1"/>
                </a:solidFill>
              </a:rPr>
              <a:t>We will hold parent consultation evenings in the Autumn and Spring Term and you will receive a report at the end of the Summer Term.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Text Box 4">
            <a:extLst>
              <a:ext uri="{FF2B5EF4-FFF2-40B4-BE49-F238E27FC236}">
                <a16:creationId xmlns:a16="http://schemas.microsoft.com/office/drawing/2014/main" id="{E8753FBB-5C3F-D48D-DA7E-8AF54D7C15E0}"/>
              </a:ext>
            </a:extLst>
          </p:cNvPr>
          <p:cNvSpPr txBox="1">
            <a:spLocks noChangeArrowheads="1"/>
          </p:cNvSpPr>
          <p:nvPr/>
        </p:nvSpPr>
        <p:spPr bwMode="auto">
          <a:xfrm>
            <a:off x="611188" y="300038"/>
            <a:ext cx="7704137"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r>
              <a:rPr lang="en-GB" altLang="en-US" sz="3600">
                <a:solidFill>
                  <a:srgbClr val="234271"/>
                </a:solidFill>
              </a:rPr>
              <a:t>How are children supported in their learning in Yellow Wing?</a:t>
            </a:r>
          </a:p>
        </p:txBody>
      </p:sp>
      <p:grpSp>
        <p:nvGrpSpPr>
          <p:cNvPr id="22531" name="Group 1">
            <a:extLst>
              <a:ext uri="{FF2B5EF4-FFF2-40B4-BE49-F238E27FC236}">
                <a16:creationId xmlns:a16="http://schemas.microsoft.com/office/drawing/2014/main" id="{53A189A2-416A-3112-107E-8859749E9DF8}"/>
              </a:ext>
            </a:extLst>
          </p:cNvPr>
          <p:cNvGrpSpPr>
            <a:grpSpLocks/>
          </p:cNvGrpSpPr>
          <p:nvPr/>
        </p:nvGrpSpPr>
        <p:grpSpPr bwMode="auto">
          <a:xfrm>
            <a:off x="323850" y="1533525"/>
            <a:ext cx="8242300" cy="4720434"/>
            <a:chOff x="576185" y="1964491"/>
            <a:chExt cx="8243738" cy="4267643"/>
          </a:xfrm>
        </p:grpSpPr>
        <p:sp>
          <p:nvSpPr>
            <p:cNvPr id="22532" name="Text Box 5">
              <a:extLst>
                <a:ext uri="{FF2B5EF4-FFF2-40B4-BE49-F238E27FC236}">
                  <a16:creationId xmlns:a16="http://schemas.microsoft.com/office/drawing/2014/main" id="{A5EE572F-C458-6027-9244-96530B51EFAA}"/>
                </a:ext>
              </a:extLst>
            </p:cNvPr>
            <p:cNvSpPr txBox="1">
              <a:spLocks noChangeArrowheads="1"/>
            </p:cNvSpPr>
            <p:nvPr/>
          </p:nvSpPr>
          <p:spPr bwMode="auto">
            <a:xfrm>
              <a:off x="612226" y="1964491"/>
              <a:ext cx="8207697" cy="1418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latin typeface="Twinkl"/>
                  <a:cs typeface="Arial"/>
                </a:rPr>
                <a:t>Each class teacher plans and differentiates work to meet the needs of every child.  They provide supported and extended activities to enable the children to meet and exceed their potential.  </a:t>
              </a:r>
            </a:p>
          </p:txBody>
        </p:sp>
        <p:sp>
          <p:nvSpPr>
            <p:cNvPr id="22533" name="Text Box 10">
              <a:extLst>
                <a:ext uri="{FF2B5EF4-FFF2-40B4-BE49-F238E27FC236}">
                  <a16:creationId xmlns:a16="http://schemas.microsoft.com/office/drawing/2014/main" id="{285406B2-00D3-6FC9-361F-DE268D66FE7B}"/>
                </a:ext>
              </a:extLst>
            </p:cNvPr>
            <p:cNvSpPr txBox="1">
              <a:spLocks noChangeArrowheads="1"/>
            </p:cNvSpPr>
            <p:nvPr/>
          </p:nvSpPr>
          <p:spPr bwMode="auto">
            <a:xfrm>
              <a:off x="576185" y="3644370"/>
              <a:ext cx="8063681" cy="25877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latin typeface="Twinkl"/>
                  <a:cs typeface="Arial"/>
                </a:rPr>
                <a:t>A range of groups are provided, dependent on the needs of the children. These include: Support from our ELSA and Thrive Practitioners and small group in class interventions to either extend or support where necessary. </a:t>
              </a:r>
            </a:p>
            <a:p>
              <a:pPr eaLnBrk="1" hangingPunct="1">
                <a:spcBef>
                  <a:spcPct val="50000"/>
                </a:spcBef>
              </a:pPr>
              <a:r>
                <a:rPr lang="en-GB" altLang="en-US">
                  <a:solidFill>
                    <a:schemeClr val="tx2"/>
                  </a:solidFill>
                  <a:latin typeface="Twinkl"/>
                  <a:cs typeface="Arial"/>
                  <a:hlinkClick r:id="rId3">
                    <a:extLst>
                      <a:ext uri="{A12FA001-AC4F-418D-AE19-62706E023703}">
                        <ahyp:hlinkClr xmlns:ahyp="http://schemas.microsoft.com/office/drawing/2018/hyperlinkcolor" val="tx"/>
                      </a:ext>
                    </a:extLst>
                  </a:hlinkClick>
                </a:rPr>
                <a:t>https://www.southwaterinfantacademy.co.uk/page/?title=Interventions+Area&amp;pid=76</a:t>
              </a:r>
              <a:endParaRPr lang="en-GB" altLang="en-US">
                <a:solidFill>
                  <a:schemeClr val="tx2"/>
                </a:solidFill>
                <a:latin typeface="Twinkl"/>
                <a:cs typeface="Arial"/>
              </a:endParaRPr>
            </a:p>
            <a:p>
              <a:pPr algn="ctr" eaLnBrk="1" hangingPunct="1">
                <a:spcBef>
                  <a:spcPct val="0"/>
                </a:spcBef>
              </a:pPr>
              <a:endParaRPr lang="en-US" altLang="en-US" b="1">
                <a:solidFill>
                  <a:schemeClr val="tx1"/>
                </a:solidFil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Picture 9" descr="Main logo">
            <a:hlinkClick r:id="rId3"/>
            <a:extLst>
              <a:ext uri="{FF2B5EF4-FFF2-40B4-BE49-F238E27FC236}">
                <a16:creationId xmlns:a16="http://schemas.microsoft.com/office/drawing/2014/main" id="{D865DF4A-E004-B18D-4203-D8DF9558516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27738" y="4252913"/>
            <a:ext cx="2994025" cy="247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 Box 4">
            <a:extLst>
              <a:ext uri="{FF2B5EF4-FFF2-40B4-BE49-F238E27FC236}">
                <a16:creationId xmlns:a16="http://schemas.microsoft.com/office/drawing/2014/main" id="{8D212A3C-4A34-4153-6C0C-F4E664DF1BFB}"/>
              </a:ext>
            </a:extLst>
          </p:cNvPr>
          <p:cNvSpPr txBox="1">
            <a:spLocks noChangeArrowheads="1"/>
          </p:cNvSpPr>
          <p:nvPr/>
        </p:nvSpPr>
        <p:spPr bwMode="auto">
          <a:xfrm>
            <a:off x="971550" y="1773238"/>
            <a:ext cx="43926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endParaRPr lang="en-US" altLang="en-US" sz="3200" b="1">
              <a:solidFill>
                <a:schemeClr val="tx1"/>
              </a:solidFill>
            </a:endParaRPr>
          </a:p>
        </p:txBody>
      </p:sp>
      <p:sp>
        <p:nvSpPr>
          <p:cNvPr id="26628" name="Text Box 11">
            <a:extLst>
              <a:ext uri="{FF2B5EF4-FFF2-40B4-BE49-F238E27FC236}">
                <a16:creationId xmlns:a16="http://schemas.microsoft.com/office/drawing/2014/main" id="{69A83B17-A0FC-0924-5B65-4C5E41007C30}"/>
              </a:ext>
            </a:extLst>
          </p:cNvPr>
          <p:cNvSpPr txBox="1">
            <a:spLocks noChangeArrowheads="1"/>
          </p:cNvSpPr>
          <p:nvPr/>
        </p:nvSpPr>
        <p:spPr bwMode="auto">
          <a:xfrm>
            <a:off x="2124075" y="260350"/>
            <a:ext cx="4895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endParaRPr lang="en-US" altLang="en-US" sz="3200" b="1">
              <a:solidFill>
                <a:schemeClr val="tx1"/>
              </a:solidFill>
            </a:endParaRPr>
          </a:p>
        </p:txBody>
      </p:sp>
      <p:sp>
        <p:nvSpPr>
          <p:cNvPr id="2" name="Text Box 12">
            <a:extLst>
              <a:ext uri="{FF2B5EF4-FFF2-40B4-BE49-F238E27FC236}">
                <a16:creationId xmlns:a16="http://schemas.microsoft.com/office/drawing/2014/main" id="{07B286EB-F8B8-4960-8B84-BFAD940A8294}"/>
              </a:ext>
            </a:extLst>
          </p:cNvPr>
          <p:cNvSpPr txBox="1">
            <a:spLocks noChangeArrowheads="1"/>
          </p:cNvSpPr>
          <p:nvPr/>
        </p:nvSpPr>
        <p:spPr bwMode="auto">
          <a:xfrm>
            <a:off x="2124075" y="257175"/>
            <a:ext cx="540067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defRPr/>
            </a:pPr>
            <a:r>
              <a:rPr lang="en-US" altLang="en-US" sz="5400">
                <a:solidFill>
                  <a:srgbClr val="2F5897"/>
                </a:solidFill>
                <a:effectLst>
                  <a:outerShdw blurRad="38100" dist="38100" dir="2700000" algn="tl">
                    <a:srgbClr val="C0C0C0"/>
                  </a:outerShdw>
                </a:effectLst>
                <a:latin typeface="Twinkl" pitchFamily="2" charset="0"/>
                <a:ea typeface="+mj-ea"/>
                <a:cs typeface="+mj-cs"/>
              </a:rPr>
              <a:t>T</a:t>
            </a:r>
            <a:r>
              <a:rPr lang="en-GB" altLang="en-US" sz="5400" err="1">
                <a:solidFill>
                  <a:srgbClr val="2F5897"/>
                </a:solidFill>
                <a:effectLst>
                  <a:outerShdw blurRad="38100" dist="38100" dir="2700000" algn="tl">
                    <a:srgbClr val="C0C0C0"/>
                  </a:outerShdw>
                </a:effectLst>
                <a:latin typeface="Twinkl" pitchFamily="2" charset="0"/>
                <a:ea typeface="+mj-ea"/>
                <a:cs typeface="+mj-cs"/>
              </a:rPr>
              <a:t>apestry</a:t>
            </a:r>
            <a:endParaRPr lang="en-GB" altLang="en-US" sz="3200">
              <a:solidFill>
                <a:schemeClr val="tx1"/>
              </a:solidFill>
              <a:latin typeface="Twinkl" pitchFamily="2" charset="0"/>
            </a:endParaRPr>
          </a:p>
        </p:txBody>
      </p:sp>
      <p:grpSp>
        <p:nvGrpSpPr>
          <p:cNvPr id="26630" name="Group 1">
            <a:extLst>
              <a:ext uri="{FF2B5EF4-FFF2-40B4-BE49-F238E27FC236}">
                <a16:creationId xmlns:a16="http://schemas.microsoft.com/office/drawing/2014/main" id="{3AF81E1A-BAC4-6515-4DB9-C972F2D24692}"/>
              </a:ext>
            </a:extLst>
          </p:cNvPr>
          <p:cNvGrpSpPr>
            <a:grpSpLocks/>
          </p:cNvGrpSpPr>
          <p:nvPr/>
        </p:nvGrpSpPr>
        <p:grpSpPr bwMode="auto">
          <a:xfrm>
            <a:off x="100013" y="1379538"/>
            <a:ext cx="8793162" cy="3094422"/>
            <a:chOff x="99872" y="1121569"/>
            <a:chExt cx="8793303" cy="3095306"/>
          </a:xfrm>
        </p:grpSpPr>
        <p:sp>
          <p:nvSpPr>
            <p:cNvPr id="26632" name="Text Box 5">
              <a:extLst>
                <a:ext uri="{FF2B5EF4-FFF2-40B4-BE49-F238E27FC236}">
                  <a16:creationId xmlns:a16="http://schemas.microsoft.com/office/drawing/2014/main" id="{E29210D0-0D6C-699E-7FD3-1237AAFD46C0}"/>
                </a:ext>
              </a:extLst>
            </p:cNvPr>
            <p:cNvSpPr txBox="1">
              <a:spLocks noChangeArrowheads="1"/>
            </p:cNvSpPr>
            <p:nvPr/>
          </p:nvSpPr>
          <p:spPr bwMode="auto">
            <a:xfrm>
              <a:off x="215900" y="1121569"/>
              <a:ext cx="8677275" cy="7696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None/>
              </a:pPr>
              <a:r>
                <a:rPr lang="en-GB" altLang="en-US" sz="2200">
                  <a:solidFill>
                    <a:schemeClr val="tx1"/>
                  </a:solidFill>
                  <a:latin typeface="Twinkl"/>
                  <a:cs typeface="Arial"/>
                </a:rPr>
                <a:t>We are delighted that Tapestry will continue across Key Stage 1 to reflect work being recorded in individual subject books.</a:t>
              </a:r>
              <a:endParaRPr lang="en-GB" altLang="en-US" sz="2200">
                <a:solidFill>
                  <a:schemeClr val="tx1"/>
                </a:solidFill>
              </a:endParaRPr>
            </a:p>
          </p:txBody>
        </p:sp>
        <p:sp>
          <p:nvSpPr>
            <p:cNvPr id="26633" name="Text Box 5">
              <a:extLst>
                <a:ext uri="{FF2B5EF4-FFF2-40B4-BE49-F238E27FC236}">
                  <a16:creationId xmlns:a16="http://schemas.microsoft.com/office/drawing/2014/main" id="{FC3982B5-E46E-CCAD-C878-CA951A762D71}"/>
                </a:ext>
              </a:extLst>
            </p:cNvPr>
            <p:cNvSpPr txBox="1">
              <a:spLocks noChangeArrowheads="1"/>
            </p:cNvSpPr>
            <p:nvPr/>
          </p:nvSpPr>
          <p:spPr bwMode="auto">
            <a:xfrm>
              <a:off x="99872" y="2092611"/>
              <a:ext cx="8491381" cy="212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marL="0" indent="0" eaLnBrk="1" hangingPunct="1">
                <a:spcBef>
                  <a:spcPct val="50000"/>
                </a:spcBef>
                <a:buNone/>
              </a:pPr>
              <a:endParaRPr lang="en-US" altLang="en-US" sz="2200">
                <a:solidFill>
                  <a:schemeClr val="tx1"/>
                </a:solidFill>
              </a:endParaRPr>
            </a:p>
            <a:p>
              <a:pPr eaLnBrk="1" hangingPunct="1">
                <a:spcBef>
                  <a:spcPct val="50000"/>
                </a:spcBef>
              </a:pPr>
              <a:r>
                <a:rPr lang="en-GB" altLang="en-US" sz="2200">
                  <a:solidFill>
                    <a:schemeClr val="tx1"/>
                  </a:solidFill>
                  <a:latin typeface="Twinkl"/>
                  <a:cs typeface="Arial"/>
                </a:rPr>
                <a:t>Please do comment on the pictures and videos that we upload.</a:t>
              </a:r>
            </a:p>
            <a:p>
              <a:pPr eaLnBrk="1" hangingPunct="1">
                <a:spcBef>
                  <a:spcPct val="50000"/>
                </a:spcBef>
              </a:pPr>
              <a:r>
                <a:rPr lang="en-GB" altLang="en-US" sz="2200">
                  <a:solidFill>
                    <a:schemeClr val="tx1"/>
                  </a:solidFill>
                  <a:latin typeface="Twinkl"/>
                  <a:cs typeface="Arial"/>
                </a:rPr>
                <a:t>If you do not have time to comment but have seen</a:t>
              </a:r>
              <a:br>
                <a:rPr lang="en-GB" altLang="en-US" sz="2200"/>
              </a:br>
              <a:r>
                <a:rPr lang="en-GB" altLang="en-US" sz="2200">
                  <a:solidFill>
                    <a:schemeClr val="tx1"/>
                  </a:solidFill>
                  <a:latin typeface="Twinkl"/>
                  <a:cs typeface="Arial"/>
                </a:rPr>
                <a:t>the upload please click the ‘like’ button so we </a:t>
              </a:r>
              <a:br>
                <a:rPr lang="en-GB" altLang="en-US" sz="2200"/>
              </a:br>
              <a:r>
                <a:rPr lang="en-GB" altLang="en-US" sz="2200">
                  <a:solidFill>
                    <a:schemeClr val="tx1"/>
                  </a:solidFill>
                  <a:latin typeface="Twinkl"/>
                  <a:cs typeface="Arial"/>
                </a:rPr>
                <a:t>know it has been seen.</a:t>
              </a:r>
            </a:p>
          </p:txBody>
        </p:sp>
      </p:grpSp>
      <p:pic>
        <p:nvPicPr>
          <p:cNvPr id="26631" name="Picture 9" descr="Image result for like button">
            <a:extLst>
              <a:ext uri="{FF2B5EF4-FFF2-40B4-BE49-F238E27FC236}">
                <a16:creationId xmlns:a16="http://schemas.microsoft.com/office/drawing/2014/main" id="{F2DE72A9-1CA9-A1C8-764F-30C4A22F7D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5956300"/>
            <a:ext cx="792163" cy="76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4">
            <a:extLst>
              <a:ext uri="{FF2B5EF4-FFF2-40B4-BE49-F238E27FC236}">
                <a16:creationId xmlns:a16="http://schemas.microsoft.com/office/drawing/2014/main" id="{7FCC4EB3-9427-6C71-0D3E-7C76296D4D68}"/>
              </a:ext>
            </a:extLst>
          </p:cNvPr>
          <p:cNvSpPr txBox="1">
            <a:spLocks noChangeArrowheads="1"/>
          </p:cNvSpPr>
          <p:nvPr/>
        </p:nvSpPr>
        <p:spPr bwMode="auto">
          <a:xfrm>
            <a:off x="611188" y="300038"/>
            <a:ext cx="7704137"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r>
              <a:rPr lang="en-GB" altLang="en-US" sz="3600">
                <a:solidFill>
                  <a:srgbClr val="234271"/>
                </a:solidFill>
              </a:rPr>
              <a:t>Behaviour</a:t>
            </a:r>
          </a:p>
        </p:txBody>
      </p:sp>
      <p:grpSp>
        <p:nvGrpSpPr>
          <p:cNvPr id="28675" name="Group 1">
            <a:extLst>
              <a:ext uri="{FF2B5EF4-FFF2-40B4-BE49-F238E27FC236}">
                <a16:creationId xmlns:a16="http://schemas.microsoft.com/office/drawing/2014/main" id="{49DA52F0-5AF7-3CB2-2EFD-53A31DB25C42}"/>
              </a:ext>
            </a:extLst>
          </p:cNvPr>
          <p:cNvGrpSpPr>
            <a:grpSpLocks/>
          </p:cNvGrpSpPr>
          <p:nvPr/>
        </p:nvGrpSpPr>
        <p:grpSpPr bwMode="auto">
          <a:xfrm>
            <a:off x="250825" y="765175"/>
            <a:ext cx="8243888" cy="2800350"/>
            <a:chOff x="576185" y="1529904"/>
            <a:chExt cx="8243976" cy="2531767"/>
          </a:xfrm>
        </p:grpSpPr>
        <p:sp>
          <p:nvSpPr>
            <p:cNvPr id="28678" name="Text Box 5">
              <a:extLst>
                <a:ext uri="{FF2B5EF4-FFF2-40B4-BE49-F238E27FC236}">
                  <a16:creationId xmlns:a16="http://schemas.microsoft.com/office/drawing/2014/main" id="{736BC029-34EE-630E-D409-235EC3953792}"/>
                </a:ext>
              </a:extLst>
            </p:cNvPr>
            <p:cNvSpPr txBox="1">
              <a:spLocks noChangeArrowheads="1"/>
            </p:cNvSpPr>
            <p:nvPr/>
          </p:nvSpPr>
          <p:spPr bwMode="auto">
            <a:xfrm>
              <a:off x="612464" y="1529904"/>
              <a:ext cx="8207697" cy="2309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r>
                <a:rPr lang="en-GB" altLang="en-US" sz="2000">
                  <a:solidFill>
                    <a:schemeClr val="tx1"/>
                  </a:solidFill>
                </a:rPr>
                <a:t>At The Southwater Infant Academy we believe that positive behaviour management: </a:t>
              </a:r>
            </a:p>
            <a:p>
              <a:pPr lvl="1"/>
              <a:r>
                <a:rPr lang="en-GB" altLang="en-US" sz="2000">
                  <a:solidFill>
                    <a:schemeClr val="tx1"/>
                  </a:solidFill>
                </a:rPr>
                <a:t>Is value led </a:t>
              </a:r>
            </a:p>
            <a:p>
              <a:pPr lvl="1"/>
              <a:r>
                <a:rPr lang="en-GB" altLang="en-US" sz="2000">
                  <a:solidFill>
                    <a:schemeClr val="tx1"/>
                  </a:solidFill>
                </a:rPr>
                <a:t>Sets high expectations </a:t>
              </a:r>
            </a:p>
            <a:p>
              <a:pPr lvl="1"/>
              <a:r>
                <a:rPr lang="en-GB" altLang="en-US" sz="2000">
                  <a:solidFill>
                    <a:schemeClr val="tx1"/>
                  </a:solidFill>
                </a:rPr>
                <a:t>Establishes and maintains clear boundaries </a:t>
              </a:r>
            </a:p>
            <a:p>
              <a:pPr lvl="1"/>
              <a:r>
                <a:rPr lang="en-GB" altLang="en-US" sz="2000">
                  <a:solidFill>
                    <a:schemeClr val="tx1"/>
                  </a:solidFill>
                </a:rPr>
                <a:t>Rewards positive behaviour </a:t>
              </a:r>
            </a:p>
            <a:p>
              <a:pPr lvl="1"/>
              <a:r>
                <a:rPr lang="en-GB" altLang="en-US" sz="2000">
                  <a:solidFill>
                    <a:schemeClr val="tx1"/>
                  </a:solidFill>
                </a:rPr>
                <a:t>Uses reasonable consequences and restorative justice </a:t>
              </a:r>
            </a:p>
          </p:txBody>
        </p:sp>
        <p:sp>
          <p:nvSpPr>
            <p:cNvPr id="28679" name="Text Box 10">
              <a:extLst>
                <a:ext uri="{FF2B5EF4-FFF2-40B4-BE49-F238E27FC236}">
                  <a16:creationId xmlns:a16="http://schemas.microsoft.com/office/drawing/2014/main" id="{F182ECD9-92F6-4547-C67A-8EE3E3351E7A}"/>
                </a:ext>
              </a:extLst>
            </p:cNvPr>
            <p:cNvSpPr txBox="1">
              <a:spLocks noChangeArrowheads="1"/>
            </p:cNvSpPr>
            <p:nvPr/>
          </p:nvSpPr>
          <p:spPr bwMode="auto">
            <a:xfrm>
              <a:off x="576185" y="3644370"/>
              <a:ext cx="8063681" cy="417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0"/>
                </a:spcBef>
              </a:pPr>
              <a:endParaRPr lang="en-US" altLang="en-US" b="1">
                <a:solidFill>
                  <a:schemeClr val="tx1"/>
                </a:solidFill>
              </a:endParaRPr>
            </a:p>
          </p:txBody>
        </p:sp>
      </p:grpSp>
      <p:sp>
        <p:nvSpPr>
          <p:cNvPr id="28676" name="Rectangle 5">
            <a:extLst>
              <a:ext uri="{FF2B5EF4-FFF2-40B4-BE49-F238E27FC236}">
                <a16:creationId xmlns:a16="http://schemas.microsoft.com/office/drawing/2014/main" id="{2FA527A7-454C-79B0-B7C4-CD85F8E93BB3}"/>
              </a:ext>
            </a:extLst>
          </p:cNvPr>
          <p:cNvSpPr>
            <a:spLocks noChangeArrowheads="1"/>
          </p:cNvSpPr>
          <p:nvPr/>
        </p:nvSpPr>
        <p:spPr bwMode="auto">
          <a:xfrm>
            <a:off x="250825" y="3341688"/>
            <a:ext cx="8532813"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nSpc>
                <a:spcPct val="107000"/>
              </a:lnSpc>
              <a:spcBef>
                <a:spcPct val="0"/>
              </a:spcBef>
              <a:buFontTx/>
              <a:buNone/>
            </a:pPr>
            <a:r>
              <a:rPr lang="en-GB" altLang="en-US" sz="1800">
                <a:solidFill>
                  <a:srgbClr val="131312"/>
                </a:solidFill>
                <a:cs typeface="Calibri" panose="020F0502020204030204" pitchFamily="34" charset="0"/>
              </a:rPr>
              <a:t>The Academy Values are known and respected by the school community and are displayed in each classroom and throughout the academy. They are taught in assemblies and throughout the PSHE programme and are revisited with the children at every opportunity. </a:t>
            </a:r>
            <a:endParaRPr lang="en-GB" altLang="en-US" sz="1800">
              <a:solidFill>
                <a:schemeClr val="tx1"/>
              </a:solidFill>
              <a:ea typeface="Calibri" panose="020F0502020204030204" pitchFamily="34" charset="0"/>
              <a:cs typeface="Times New Roman" panose="02020603050405020304" pitchFamily="18" charset="0"/>
            </a:endParaRPr>
          </a:p>
        </p:txBody>
      </p:sp>
      <p:sp>
        <p:nvSpPr>
          <p:cNvPr id="28677" name="Rectangle 6">
            <a:extLst>
              <a:ext uri="{FF2B5EF4-FFF2-40B4-BE49-F238E27FC236}">
                <a16:creationId xmlns:a16="http://schemas.microsoft.com/office/drawing/2014/main" id="{CE17927F-61F4-230C-F5E9-4B3DDE69CC0C}"/>
              </a:ext>
            </a:extLst>
          </p:cNvPr>
          <p:cNvSpPr>
            <a:spLocks noChangeArrowheads="1"/>
          </p:cNvSpPr>
          <p:nvPr/>
        </p:nvSpPr>
        <p:spPr bwMode="auto">
          <a:xfrm>
            <a:off x="250825" y="4689475"/>
            <a:ext cx="8821738"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nSpc>
                <a:spcPct val="107000"/>
              </a:lnSpc>
              <a:spcBef>
                <a:spcPct val="0"/>
              </a:spcBef>
              <a:buFontTx/>
              <a:buNone/>
            </a:pPr>
            <a:r>
              <a:rPr lang="en-GB" altLang="en-US" sz="1800">
                <a:solidFill>
                  <a:srgbClr val="000000"/>
                </a:solidFill>
                <a:cs typeface="Calibri" panose="020F0502020204030204" pitchFamily="34" charset="0"/>
              </a:rPr>
              <a:t>At Southwater Infants, we are working towards becoming a restorative school, which is one which takes a restorative approach to resolving conflict and preventing harm.  </a:t>
            </a:r>
          </a:p>
          <a:p>
            <a:pPr>
              <a:lnSpc>
                <a:spcPct val="107000"/>
              </a:lnSpc>
              <a:spcBef>
                <a:spcPct val="0"/>
              </a:spcBef>
              <a:buFontTx/>
              <a:buNone/>
            </a:pPr>
            <a:r>
              <a:rPr lang="en-GB" altLang="en-US" sz="1800">
                <a:solidFill>
                  <a:srgbClr val="000000"/>
                </a:solidFill>
                <a:cs typeface="Calibri" panose="020F0502020204030204" pitchFamily="34" charset="0"/>
              </a:rPr>
              <a:t>Restorative approaches enable those who have been harmed to convey the impact of the harm to those responsible, and for those responsible to acknowledge the impact and take steps to put it right. </a:t>
            </a:r>
            <a:endParaRPr lang="en-GB" altLang="en-US" sz="1800">
              <a:solidFill>
                <a:schemeClr val="tx1"/>
              </a:solidFill>
              <a:ea typeface="Calibri" panose="020F0502020204030204" pitchFamily="34"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F118BFE3-9DF6-4E18-E28D-897EDEB9BE58}"/>
              </a:ext>
            </a:extLst>
          </p:cNvPr>
          <p:cNvSpPr>
            <a:spLocks noChangeArrowheads="1"/>
          </p:cNvSpPr>
          <p:nvPr/>
        </p:nvSpPr>
        <p:spPr bwMode="auto">
          <a:xfrm>
            <a:off x="273050" y="1989138"/>
            <a:ext cx="8569325" cy="392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nSpc>
                <a:spcPct val="107000"/>
              </a:lnSpc>
              <a:spcBef>
                <a:spcPct val="0"/>
              </a:spcBef>
              <a:buFontTx/>
              <a:buNone/>
            </a:pPr>
            <a:r>
              <a:rPr lang="en-GB" altLang="en-US" sz="1800" b="1">
                <a:solidFill>
                  <a:srgbClr val="000000"/>
                </a:solidFill>
                <a:cs typeface="Calibri" panose="020F0502020204030204" pitchFamily="34" charset="0"/>
              </a:rPr>
              <a:t>Consequences of inappropriate behaviour </a:t>
            </a:r>
          </a:p>
          <a:p>
            <a:pPr>
              <a:lnSpc>
                <a:spcPct val="107000"/>
              </a:lnSpc>
              <a:spcBef>
                <a:spcPct val="0"/>
              </a:spcBef>
              <a:buFontTx/>
              <a:buNone/>
            </a:pPr>
            <a:r>
              <a:rPr lang="en-GB" altLang="en-US" sz="1800">
                <a:solidFill>
                  <a:schemeClr val="tx1"/>
                </a:solidFill>
              </a:rPr>
              <a:t>At Southwater Infants we recognise that there are, on occasion, times that mistakes can and will be made. The children are learning their way in the world and will need help and guidance at times. At Southwater Infants, our aim is to be proactive in supporting children to learn from mistakes and take ownership of their own choices. This may mean accepting consequences for these actions. </a:t>
            </a:r>
          </a:p>
          <a:p>
            <a:pPr>
              <a:lnSpc>
                <a:spcPct val="107000"/>
              </a:lnSpc>
              <a:spcBef>
                <a:spcPct val="0"/>
              </a:spcBef>
              <a:buFontTx/>
              <a:buNone/>
            </a:pPr>
            <a:endParaRPr lang="en-GB" altLang="en-US" sz="1800">
              <a:solidFill>
                <a:schemeClr val="tx1"/>
              </a:solidFill>
            </a:endParaRPr>
          </a:p>
          <a:p>
            <a:pPr>
              <a:lnSpc>
                <a:spcPct val="107000"/>
              </a:lnSpc>
              <a:spcBef>
                <a:spcPct val="0"/>
              </a:spcBef>
              <a:buFontTx/>
              <a:buNone/>
            </a:pPr>
            <a:r>
              <a:rPr lang="en-GB" altLang="en-US" sz="1800">
                <a:solidFill>
                  <a:schemeClr val="tx1"/>
                </a:solidFill>
              </a:rPr>
              <a:t>At Southwater Infants we use a restorative approach to resoling and repairing conflict and talking challenging behaviour. All consequences have a learning outcome and aim to teach children that there is always repercussions for poor choices and inappropriate behaviour. Our goal is to help the children learn to make informed and positive decisions and to choose a better way. </a:t>
            </a:r>
          </a:p>
          <a:p>
            <a:pPr>
              <a:lnSpc>
                <a:spcPct val="107000"/>
              </a:lnSpc>
              <a:spcBef>
                <a:spcPct val="0"/>
              </a:spcBef>
              <a:buFontTx/>
              <a:buNone/>
            </a:pPr>
            <a:endParaRPr lang="en-GB" altLang="en-US" sz="1800">
              <a:solidFill>
                <a:schemeClr val="tx1"/>
              </a:solidFill>
            </a:endParaRPr>
          </a:p>
        </p:txBody>
      </p:sp>
      <p:sp>
        <p:nvSpPr>
          <p:cNvPr id="29699" name="Rectangle 2">
            <a:extLst>
              <a:ext uri="{FF2B5EF4-FFF2-40B4-BE49-F238E27FC236}">
                <a16:creationId xmlns:a16="http://schemas.microsoft.com/office/drawing/2014/main" id="{338822A4-492B-2A39-EA1B-9FA3D4573110}"/>
              </a:ext>
            </a:extLst>
          </p:cNvPr>
          <p:cNvSpPr>
            <a:spLocks noChangeArrowheads="1"/>
          </p:cNvSpPr>
          <p:nvPr/>
        </p:nvSpPr>
        <p:spPr bwMode="auto">
          <a:xfrm>
            <a:off x="282575" y="115888"/>
            <a:ext cx="8610600" cy="155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nSpc>
                <a:spcPct val="107000"/>
              </a:lnSpc>
              <a:spcBef>
                <a:spcPct val="0"/>
              </a:spcBef>
              <a:buFontTx/>
              <a:buNone/>
            </a:pPr>
            <a:r>
              <a:rPr lang="en-GB" altLang="en-US" sz="1800" b="1">
                <a:solidFill>
                  <a:srgbClr val="000000"/>
                </a:solidFill>
                <a:cs typeface="Calibri" panose="020F0502020204030204" pitchFamily="34" charset="0"/>
              </a:rPr>
              <a:t>Rewards </a:t>
            </a:r>
            <a:endParaRPr lang="en-GB" altLang="en-US" sz="1800">
              <a:solidFill>
                <a:schemeClr val="tx1"/>
              </a:solidFill>
              <a:ea typeface="Calibri" panose="020F0502020204030204" pitchFamily="34" charset="0"/>
              <a:cs typeface="Times New Roman" panose="02020603050405020304" pitchFamily="18" charset="0"/>
            </a:endParaRPr>
          </a:p>
          <a:p>
            <a:pPr>
              <a:lnSpc>
                <a:spcPct val="107000"/>
              </a:lnSpc>
              <a:spcBef>
                <a:spcPct val="0"/>
              </a:spcBef>
              <a:buFontTx/>
              <a:buNone/>
            </a:pPr>
            <a:r>
              <a:rPr lang="en-GB" altLang="en-US" sz="1800">
                <a:solidFill>
                  <a:srgbClr val="000000"/>
                </a:solidFill>
                <a:cs typeface="Calibri" panose="020F0502020204030204" pitchFamily="34" charset="0"/>
              </a:rPr>
              <a:t>At Southwater Infants all members of staff recognise, model and celebrate the academy values at all times around the academy through informal and specific praise. Wherever possible, children’s best efforts will be celebrated through praise, display and performance. </a:t>
            </a:r>
            <a:endParaRPr lang="en-GB" altLang="en-US" sz="1800">
              <a:solidFill>
                <a:schemeClr val="tx1"/>
              </a:solidFill>
              <a:cs typeface="Calibri" panose="020F0502020204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Picture 2" descr="http://www.bobbysclothing.co.uk/images/W/Trutex%20Gingham%20Dress%20Red%20Front.jpg">
            <a:extLst>
              <a:ext uri="{FF2B5EF4-FFF2-40B4-BE49-F238E27FC236}">
                <a16:creationId xmlns:a16="http://schemas.microsoft.com/office/drawing/2014/main" id="{3629F111-D56D-4D79-85F6-D3B580258F0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997682" y="-1588"/>
            <a:ext cx="2148728" cy="214872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0723" name="Text Box 8">
            <a:extLst>
              <a:ext uri="{FF2B5EF4-FFF2-40B4-BE49-F238E27FC236}">
                <a16:creationId xmlns:a16="http://schemas.microsoft.com/office/drawing/2014/main" id="{7D3E00C7-95CD-1C36-79C8-FB0527378FB3}"/>
              </a:ext>
            </a:extLst>
          </p:cNvPr>
          <p:cNvSpPr txBox="1">
            <a:spLocks noChangeArrowheads="1"/>
          </p:cNvSpPr>
          <p:nvPr/>
        </p:nvSpPr>
        <p:spPr bwMode="auto">
          <a:xfrm>
            <a:off x="179388" y="1196975"/>
            <a:ext cx="8618537" cy="530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 typeface="Arial" panose="020B0604020202020204" pitchFamily="34" charset="0"/>
              <a:buNone/>
            </a:pPr>
            <a:r>
              <a:rPr lang="en-GB" altLang="en-US" sz="2000">
                <a:solidFill>
                  <a:schemeClr val="tx1"/>
                </a:solidFill>
              </a:rPr>
              <a:t>Your child may be eligible for Pupil Premium funding if you receive:</a:t>
            </a:r>
          </a:p>
          <a:p>
            <a:r>
              <a:rPr lang="en-US" altLang="en-US" sz="2000">
                <a:solidFill>
                  <a:schemeClr val="tx1"/>
                </a:solidFill>
              </a:rPr>
              <a:t>Income Support</a:t>
            </a:r>
          </a:p>
          <a:p>
            <a:r>
              <a:rPr lang="en-US" altLang="en-US" sz="2000">
                <a:solidFill>
                  <a:schemeClr val="tx1"/>
                </a:solidFill>
              </a:rPr>
              <a:t>Income based Jobseeker’s Allowance</a:t>
            </a:r>
          </a:p>
          <a:p>
            <a:r>
              <a:rPr lang="en-US" altLang="en-US" sz="2000">
                <a:solidFill>
                  <a:schemeClr val="tx1"/>
                </a:solidFill>
              </a:rPr>
              <a:t>Income related Employment and Support Allowance</a:t>
            </a:r>
          </a:p>
          <a:p>
            <a:r>
              <a:rPr lang="en-US" altLang="en-US" sz="2000">
                <a:solidFill>
                  <a:schemeClr val="tx1"/>
                </a:solidFill>
              </a:rPr>
              <a:t>Support from National Asylum Support Service (NASS) under part 6 of the Immigration and Asylum Act 1999.</a:t>
            </a:r>
          </a:p>
          <a:p>
            <a:r>
              <a:rPr lang="en-US" altLang="en-US" sz="2000">
                <a:solidFill>
                  <a:schemeClr val="tx1"/>
                </a:solidFill>
              </a:rPr>
              <a:t>The Guaranteed element of state Pension Credit</a:t>
            </a:r>
          </a:p>
          <a:p>
            <a:r>
              <a:rPr lang="en-US" altLang="en-US" sz="2000">
                <a:solidFill>
                  <a:schemeClr val="tx1"/>
                </a:solidFill>
              </a:rPr>
              <a:t>Child Tax Credit only, provided your annual household income (as assessed by HM Revenue &amp; Customs) does not exceed £16,190.  Anyone entitled to Working Tax Credit is not entitled to free meals regardless of income</a:t>
            </a:r>
          </a:p>
          <a:p>
            <a:r>
              <a:rPr lang="en-US" altLang="en-US" sz="2000">
                <a:solidFill>
                  <a:schemeClr val="tx1"/>
                </a:solidFill>
              </a:rPr>
              <a:t>Working Tax Credit “Run-on” – (paid for 4 weeks after you stop qualifying for WTC).</a:t>
            </a:r>
          </a:p>
          <a:p>
            <a:endParaRPr lang="en-US" altLang="en-US" sz="2000">
              <a:solidFill>
                <a:schemeClr val="tx1"/>
              </a:solidFill>
            </a:endParaRPr>
          </a:p>
          <a:p>
            <a:pPr eaLnBrk="1" hangingPunct="1">
              <a:spcBef>
                <a:spcPct val="50000"/>
              </a:spcBef>
              <a:buFont typeface="Arial" panose="020B0604020202020204" pitchFamily="34" charset="0"/>
              <a:buNone/>
            </a:pPr>
            <a:r>
              <a:rPr lang="en-GB" altLang="en-US" sz="1800">
                <a:solidFill>
                  <a:schemeClr val="tx1"/>
                </a:solidFill>
              </a:rPr>
              <a:t>                                                                        Continued on next slide..</a:t>
            </a:r>
          </a:p>
        </p:txBody>
      </p:sp>
      <p:sp>
        <p:nvSpPr>
          <p:cNvPr id="3" name="Rectangle 2">
            <a:extLst>
              <a:ext uri="{FF2B5EF4-FFF2-40B4-BE49-F238E27FC236}">
                <a16:creationId xmlns:a16="http://schemas.microsoft.com/office/drawing/2014/main" id="{CF8F7878-C8B5-4855-B9E7-FB8716110F97}"/>
              </a:ext>
            </a:extLst>
          </p:cNvPr>
          <p:cNvSpPr/>
          <p:nvPr/>
        </p:nvSpPr>
        <p:spPr>
          <a:xfrm>
            <a:off x="2051050" y="-1588"/>
            <a:ext cx="4748213" cy="923926"/>
          </a:xfrm>
          <a:prstGeom prst="rect">
            <a:avLst/>
          </a:prstGeom>
        </p:spPr>
        <p:txBody>
          <a:bodyPr wrap="none">
            <a:spAutoFit/>
          </a:bodyPr>
          <a:lstStyle/>
          <a:p>
            <a:pPr>
              <a:defRPr/>
            </a:pPr>
            <a:r>
              <a:rPr lang="en-GB" altLang="en-US" sz="5400">
                <a:solidFill>
                  <a:srgbClr val="2F5897"/>
                </a:solidFill>
                <a:effectLst>
                  <a:outerShdw blurRad="38100" dist="38100" dir="2700000" algn="tl">
                    <a:srgbClr val="C0C0C0"/>
                  </a:outerShdw>
                </a:effectLst>
                <a:latin typeface="Twinkl" pitchFamily="2" charset="0"/>
                <a:ea typeface="+mj-ea"/>
                <a:cs typeface="+mj-cs"/>
              </a:rPr>
              <a:t>Pupil Premium</a:t>
            </a:r>
            <a:endParaRPr lang="en-GB">
              <a:latin typeface="Twinkl" pitchFamily="2"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Picture 2" descr="http://www.bobbysclothing.co.uk/images/W/Trutex%20Gingham%20Dress%20Red%20Front.jpg">
            <a:extLst>
              <a:ext uri="{FF2B5EF4-FFF2-40B4-BE49-F238E27FC236}">
                <a16:creationId xmlns:a16="http://schemas.microsoft.com/office/drawing/2014/main" id="{3629F111-D56D-4D79-85F6-D3B580258F0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732241" y="1"/>
            <a:ext cx="2132856" cy="213285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2771" name="Text Box 8">
            <a:extLst>
              <a:ext uri="{FF2B5EF4-FFF2-40B4-BE49-F238E27FC236}">
                <a16:creationId xmlns:a16="http://schemas.microsoft.com/office/drawing/2014/main" id="{EE3D6505-B1CE-A0ED-955B-560EAD765289}"/>
              </a:ext>
            </a:extLst>
          </p:cNvPr>
          <p:cNvSpPr txBox="1">
            <a:spLocks noChangeArrowheads="1"/>
          </p:cNvSpPr>
          <p:nvPr/>
        </p:nvSpPr>
        <p:spPr bwMode="auto">
          <a:xfrm>
            <a:off x="471488" y="2230438"/>
            <a:ext cx="8616950" cy="3738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r>
              <a:rPr lang="en-US" altLang="en-US" sz="2000">
                <a:solidFill>
                  <a:schemeClr val="tx1"/>
                </a:solidFill>
              </a:rPr>
              <a:t>Universal Credit – if you apply on or after 1 April 2018 your household income must be less than £7,400 a year (after tax and not including any benefits you get).</a:t>
            </a:r>
          </a:p>
          <a:p>
            <a:pPr eaLnBrk="1" hangingPunct="1">
              <a:spcBef>
                <a:spcPct val="50000"/>
              </a:spcBef>
            </a:pPr>
            <a:r>
              <a:rPr lang="en-US" altLang="en-US" sz="2000">
                <a:solidFill>
                  <a:schemeClr val="tx1"/>
                </a:solidFill>
              </a:rPr>
              <a:t>If your circumstances have changed recently please complete the online form to check your eligibility.</a:t>
            </a:r>
            <a:r>
              <a:rPr lang="en-GB" altLang="en-US" sz="2000">
                <a:solidFill>
                  <a:schemeClr val="tx1"/>
                </a:solidFill>
              </a:rPr>
              <a:t>This will mean your child is entitled to items of uniform, and funding for the cost of trips and clubs.</a:t>
            </a:r>
          </a:p>
          <a:p>
            <a:pPr eaLnBrk="1" hangingPunct="1">
              <a:spcBef>
                <a:spcPct val="50000"/>
              </a:spcBef>
            </a:pPr>
            <a:r>
              <a:rPr lang="en-GB" altLang="en-US" sz="2000">
                <a:solidFill>
                  <a:schemeClr val="tx1"/>
                </a:solidFill>
              </a:rPr>
              <a:t>Pupil Premium is paid to the academy, and is used to support children's learning.  </a:t>
            </a:r>
          </a:p>
          <a:p>
            <a:pPr eaLnBrk="1" hangingPunct="1">
              <a:spcBef>
                <a:spcPct val="50000"/>
              </a:spcBef>
              <a:buFont typeface="Wingdings" panose="05000000000000000000" pitchFamily="2" charset="2"/>
              <a:buChar char="§"/>
            </a:pPr>
            <a:r>
              <a:rPr lang="en-GB" altLang="en-US" sz="2000">
                <a:solidFill>
                  <a:schemeClr val="tx1"/>
                </a:solidFill>
              </a:rPr>
              <a:t>You can apply for Pupil Premium at anytime throughout the year.</a:t>
            </a:r>
          </a:p>
          <a:p>
            <a:pPr eaLnBrk="1" hangingPunct="1">
              <a:spcBef>
                <a:spcPct val="50000"/>
              </a:spcBef>
              <a:buFont typeface="Wingdings" panose="05000000000000000000" pitchFamily="2" charset="2"/>
              <a:buChar char="§"/>
            </a:pPr>
            <a:endParaRPr lang="en-GB" altLang="en-US" sz="1800">
              <a:solidFill>
                <a:schemeClr val="tx1"/>
              </a:solidFill>
            </a:endParaRPr>
          </a:p>
        </p:txBody>
      </p:sp>
      <p:sp>
        <p:nvSpPr>
          <p:cNvPr id="3" name="Rectangle 2">
            <a:extLst>
              <a:ext uri="{FF2B5EF4-FFF2-40B4-BE49-F238E27FC236}">
                <a16:creationId xmlns:a16="http://schemas.microsoft.com/office/drawing/2014/main" id="{CF8F7878-C8B5-4855-B9E7-FB8716110F97}"/>
              </a:ext>
            </a:extLst>
          </p:cNvPr>
          <p:cNvSpPr/>
          <p:nvPr/>
        </p:nvSpPr>
        <p:spPr>
          <a:xfrm>
            <a:off x="2051050" y="-1588"/>
            <a:ext cx="4748213" cy="923926"/>
          </a:xfrm>
          <a:prstGeom prst="rect">
            <a:avLst/>
          </a:prstGeom>
        </p:spPr>
        <p:txBody>
          <a:bodyPr wrap="none">
            <a:spAutoFit/>
          </a:bodyPr>
          <a:lstStyle/>
          <a:p>
            <a:pPr>
              <a:defRPr/>
            </a:pPr>
            <a:r>
              <a:rPr lang="en-GB" altLang="en-US" sz="5400">
                <a:solidFill>
                  <a:srgbClr val="2F5897"/>
                </a:solidFill>
                <a:effectLst>
                  <a:outerShdw blurRad="38100" dist="38100" dir="2700000" algn="tl">
                    <a:srgbClr val="C0C0C0"/>
                  </a:outerShdw>
                </a:effectLst>
                <a:latin typeface="Twinkl" pitchFamily="2" charset="0"/>
                <a:ea typeface="+mj-ea"/>
                <a:cs typeface="+mj-cs"/>
              </a:rPr>
              <a:t>Pupil Premium</a:t>
            </a:r>
            <a:endParaRPr lang="en-GB">
              <a:latin typeface="Twinkl" pitchFamily="2"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Text Box 2">
            <a:extLst>
              <a:ext uri="{FF2B5EF4-FFF2-40B4-BE49-F238E27FC236}">
                <a16:creationId xmlns:a16="http://schemas.microsoft.com/office/drawing/2014/main" id="{C295DB7D-D94F-EE80-EE7D-5DADC5ECA6D0}"/>
              </a:ext>
            </a:extLst>
          </p:cNvPr>
          <p:cNvSpPr txBox="1">
            <a:spLocks noChangeArrowheads="1"/>
          </p:cNvSpPr>
          <p:nvPr/>
        </p:nvSpPr>
        <p:spPr bwMode="auto">
          <a:xfrm>
            <a:off x="971550" y="1773238"/>
            <a:ext cx="43926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endParaRPr lang="en-US" altLang="en-US" sz="3200" b="1">
              <a:solidFill>
                <a:schemeClr val="tx1"/>
              </a:solidFill>
            </a:endParaRPr>
          </a:p>
        </p:txBody>
      </p:sp>
      <p:sp>
        <p:nvSpPr>
          <p:cNvPr id="31748" name="Text Box 6">
            <a:extLst>
              <a:ext uri="{FF2B5EF4-FFF2-40B4-BE49-F238E27FC236}">
                <a16:creationId xmlns:a16="http://schemas.microsoft.com/office/drawing/2014/main" id="{FC178675-77B6-4B38-9667-01B82313D3CF}"/>
              </a:ext>
            </a:extLst>
          </p:cNvPr>
          <p:cNvSpPr txBox="1">
            <a:spLocks noChangeArrowheads="1"/>
          </p:cNvSpPr>
          <p:nvPr/>
        </p:nvSpPr>
        <p:spPr bwMode="auto">
          <a:xfrm>
            <a:off x="2124075" y="106363"/>
            <a:ext cx="5400675" cy="92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Tx/>
              <a:buNone/>
              <a:defRPr/>
            </a:pPr>
            <a:r>
              <a:rPr lang="en-GB" altLang="en-US" sz="5400">
                <a:solidFill>
                  <a:srgbClr val="2F5897"/>
                </a:solidFill>
                <a:effectLst>
                  <a:outerShdw blurRad="38100" dist="38100" dir="2700000" algn="tl">
                    <a:srgbClr val="C0C0C0"/>
                  </a:outerShdw>
                </a:effectLst>
                <a:latin typeface="Twinkl" pitchFamily="2" charset="0"/>
                <a:ea typeface="+mj-ea"/>
                <a:cs typeface="+mj-cs"/>
              </a:rPr>
              <a:t>House Keeping </a:t>
            </a:r>
            <a:endParaRPr lang="en-GB" altLang="en-US" sz="3200">
              <a:solidFill>
                <a:schemeClr val="tx1"/>
              </a:solidFill>
              <a:latin typeface="Twinkl" pitchFamily="2" charset="0"/>
            </a:endParaRPr>
          </a:p>
        </p:txBody>
      </p:sp>
      <p:grpSp>
        <p:nvGrpSpPr>
          <p:cNvPr id="34820" name="Group 1">
            <a:extLst>
              <a:ext uri="{FF2B5EF4-FFF2-40B4-BE49-F238E27FC236}">
                <a16:creationId xmlns:a16="http://schemas.microsoft.com/office/drawing/2014/main" id="{525A09E6-7A2C-2232-6E8B-FDD20AA996AD}"/>
              </a:ext>
            </a:extLst>
          </p:cNvPr>
          <p:cNvGrpSpPr>
            <a:grpSpLocks/>
          </p:cNvGrpSpPr>
          <p:nvPr/>
        </p:nvGrpSpPr>
        <p:grpSpPr bwMode="auto">
          <a:xfrm>
            <a:off x="323850" y="1268413"/>
            <a:ext cx="7488238" cy="4470400"/>
            <a:chOff x="264336" y="1514723"/>
            <a:chExt cx="7488492" cy="4469049"/>
          </a:xfrm>
        </p:grpSpPr>
        <p:sp>
          <p:nvSpPr>
            <p:cNvPr id="34821" name="Rectangle 16">
              <a:extLst>
                <a:ext uri="{FF2B5EF4-FFF2-40B4-BE49-F238E27FC236}">
                  <a16:creationId xmlns:a16="http://schemas.microsoft.com/office/drawing/2014/main" id="{1EDEF055-8FB8-596E-C02C-3A9FE76DB210}"/>
                </a:ext>
              </a:extLst>
            </p:cNvPr>
            <p:cNvSpPr>
              <a:spLocks noChangeArrowheads="1"/>
            </p:cNvSpPr>
            <p:nvPr/>
          </p:nvSpPr>
          <p:spPr bwMode="auto">
            <a:xfrm>
              <a:off x="385763" y="4364912"/>
              <a:ext cx="6876256" cy="446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 typeface="Wingdings" panose="05000000000000000000" pitchFamily="2" charset="2"/>
                <a:buChar char="§"/>
              </a:pPr>
              <a:endParaRPr lang="en-GB" altLang="en-US" sz="2300">
                <a:solidFill>
                  <a:schemeClr val="tx1"/>
                </a:solidFill>
              </a:endParaRPr>
            </a:p>
          </p:txBody>
        </p:sp>
        <p:sp>
          <p:nvSpPr>
            <p:cNvPr id="31751" name="Text Box 12">
              <a:extLst>
                <a:ext uri="{FF2B5EF4-FFF2-40B4-BE49-F238E27FC236}">
                  <a16:creationId xmlns:a16="http://schemas.microsoft.com/office/drawing/2014/main" id="{952A4F4D-F4BC-469A-8E70-F9B63335EFE0}"/>
                </a:ext>
              </a:extLst>
            </p:cNvPr>
            <p:cNvSpPr txBox="1">
              <a:spLocks noChangeArrowheads="1"/>
            </p:cNvSpPr>
            <p:nvPr/>
          </p:nvSpPr>
          <p:spPr bwMode="auto">
            <a:xfrm>
              <a:off x="264336" y="1514723"/>
              <a:ext cx="7488492" cy="4469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marL="342900" indent="-342900" eaLnBrk="1" hangingPunct="1">
                <a:spcBef>
                  <a:spcPct val="50000"/>
                </a:spcBef>
                <a:defRPr/>
              </a:pPr>
              <a:r>
                <a:rPr lang="en-GB" altLang="en-US">
                  <a:solidFill>
                    <a:schemeClr val="tx1"/>
                  </a:solidFill>
                  <a:latin typeface="Twinkl" pitchFamily="2" charset="0"/>
                </a:rPr>
                <a:t>Remember hot meals </a:t>
              </a:r>
              <a:r>
                <a:rPr lang="en-GB" altLang="en-US" sz="2300">
                  <a:solidFill>
                    <a:schemeClr val="tx1"/>
                  </a:solidFill>
                  <a:latin typeface="Twinkl" pitchFamily="2" charset="0"/>
                </a:rPr>
                <a:t>are available free for every child.</a:t>
              </a:r>
            </a:p>
            <a:p>
              <a:pPr marL="342900" indent="-342900" eaLnBrk="1" hangingPunct="1">
                <a:spcBef>
                  <a:spcPct val="50000"/>
                </a:spcBef>
                <a:defRPr/>
              </a:pPr>
              <a:r>
                <a:rPr lang="en-GB" altLang="en-US" sz="2300">
                  <a:solidFill>
                    <a:schemeClr val="tx1"/>
                  </a:solidFill>
                  <a:latin typeface="Twinkl" pitchFamily="2" charset="0"/>
                </a:rPr>
                <a:t>Please visit the Easy Lunch website to view the current menus and book your meal choices:</a:t>
              </a:r>
              <a:endParaRPr lang="en-GB" altLang="en-US" sz="2300">
                <a:solidFill>
                  <a:schemeClr val="tx1"/>
                </a:solidFill>
                <a:latin typeface="Twinkl" pitchFamily="2" charset="0"/>
                <a:hlinkClick r:id="rId3"/>
              </a:endParaRPr>
            </a:p>
            <a:p>
              <a:pPr eaLnBrk="1" hangingPunct="1">
                <a:spcBef>
                  <a:spcPct val="50000"/>
                </a:spcBef>
                <a:buFont typeface="Arial" panose="020B0604020202020204" pitchFamily="34" charset="0"/>
                <a:buNone/>
                <a:defRPr/>
              </a:pPr>
              <a:r>
                <a:rPr lang="en-GB" altLang="en-US">
                  <a:solidFill>
                    <a:schemeClr val="tx1"/>
                  </a:solidFill>
                  <a:latin typeface="Twinkl" pitchFamily="2" charset="0"/>
                  <a:hlinkClick r:id="rId3"/>
                </a:rPr>
                <a:t>www.theeasylunchcompany.co.uk</a:t>
              </a:r>
              <a:endParaRPr lang="en-GB" altLang="en-US">
                <a:solidFill>
                  <a:schemeClr val="tx1"/>
                </a:solidFill>
                <a:latin typeface="Twinkl" pitchFamily="2" charset="0"/>
              </a:endParaRPr>
            </a:p>
            <a:p>
              <a:pPr eaLnBrk="1" hangingPunct="1">
                <a:spcBef>
                  <a:spcPct val="50000"/>
                </a:spcBef>
                <a:buFont typeface="Arial" panose="020B0604020202020204" pitchFamily="34" charset="0"/>
                <a:buNone/>
                <a:defRPr/>
              </a:pPr>
              <a:endParaRPr lang="en-GB" altLang="en-US">
                <a:solidFill>
                  <a:schemeClr val="tx1"/>
                </a:solidFill>
                <a:latin typeface="Twinkl" pitchFamily="2" charset="0"/>
              </a:endParaRPr>
            </a:p>
            <a:p>
              <a:pPr marL="342900" indent="-342900" eaLnBrk="1" hangingPunct="1">
                <a:spcBef>
                  <a:spcPct val="50000"/>
                </a:spcBef>
                <a:defRPr/>
              </a:pPr>
              <a:r>
                <a:rPr lang="en-GB" altLang="en-US">
                  <a:solidFill>
                    <a:schemeClr val="tx1"/>
                  </a:solidFill>
                  <a:latin typeface="Twinkl" pitchFamily="2" charset="0"/>
                </a:rPr>
                <a:t> If your child brings a packed lunch from home, please ensure you only include healthy food in your child’s lunchbox, no sweets or chocolate. Please note we are a </a:t>
              </a:r>
              <a:r>
                <a:rPr lang="en-GB" altLang="en-US" b="1">
                  <a:solidFill>
                    <a:schemeClr val="tx1"/>
                  </a:solidFill>
                  <a:latin typeface="Twinkl" pitchFamily="2" charset="0"/>
                </a:rPr>
                <a:t>nut-free</a:t>
              </a:r>
              <a:r>
                <a:rPr lang="en-GB" altLang="en-US">
                  <a:solidFill>
                    <a:schemeClr val="tx1"/>
                  </a:solidFill>
                  <a:latin typeface="Twinkl" pitchFamily="2" charset="0"/>
                </a:rPr>
                <a:t> school.</a:t>
              </a: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Text Box 7">
            <a:extLst>
              <a:ext uri="{FF2B5EF4-FFF2-40B4-BE49-F238E27FC236}">
                <a16:creationId xmlns:a16="http://schemas.microsoft.com/office/drawing/2014/main" id="{4E3CE61C-7776-2826-7785-456688C89556}"/>
              </a:ext>
            </a:extLst>
          </p:cNvPr>
          <p:cNvSpPr txBox="1">
            <a:spLocks noChangeArrowheads="1"/>
          </p:cNvSpPr>
          <p:nvPr/>
        </p:nvSpPr>
        <p:spPr bwMode="auto">
          <a:xfrm>
            <a:off x="539750" y="3643313"/>
            <a:ext cx="86042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 typeface="Wingdings" panose="05000000000000000000" pitchFamily="2" charset="2"/>
              <a:buNone/>
            </a:pPr>
            <a:endParaRPr lang="en-US" altLang="en-US">
              <a:solidFill>
                <a:schemeClr val="tx1"/>
              </a:solidFill>
            </a:endParaRPr>
          </a:p>
        </p:txBody>
      </p:sp>
      <p:sp>
        <p:nvSpPr>
          <p:cNvPr id="36867" name="Text Box 6">
            <a:extLst>
              <a:ext uri="{FF2B5EF4-FFF2-40B4-BE49-F238E27FC236}">
                <a16:creationId xmlns:a16="http://schemas.microsoft.com/office/drawing/2014/main" id="{83B05113-DC83-C3B6-B076-564A29A039F1}"/>
              </a:ext>
            </a:extLst>
          </p:cNvPr>
          <p:cNvSpPr txBox="1">
            <a:spLocks noChangeArrowheads="1"/>
          </p:cNvSpPr>
          <p:nvPr/>
        </p:nvSpPr>
        <p:spPr bwMode="auto">
          <a:xfrm>
            <a:off x="373063" y="792163"/>
            <a:ext cx="8248650" cy="3170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sz="2000">
                <a:solidFill>
                  <a:schemeClr val="tx1"/>
                </a:solidFill>
              </a:rPr>
              <a:t>Each class will have 2 P.E sessions per week, one indoor and one outdoor. On these days children need to come to the academy dressed in their PE kit. If the weather is cold please can children wear jogging bottoms and academy hoodie or fleece. Children need to be wearing trainers. Please remove any earrings on PE days or ensure they are taped over.</a:t>
            </a:r>
          </a:p>
          <a:p>
            <a:pPr eaLnBrk="1" hangingPunct="1">
              <a:spcBef>
                <a:spcPct val="50000"/>
              </a:spcBef>
            </a:pPr>
            <a:r>
              <a:rPr lang="en-GB" altLang="en-US" sz="2000">
                <a:solidFill>
                  <a:schemeClr val="tx1"/>
                </a:solidFill>
              </a:rPr>
              <a:t>PLEASE </a:t>
            </a:r>
            <a:r>
              <a:rPr lang="en-US" altLang="en-US" sz="2000">
                <a:solidFill>
                  <a:schemeClr val="tx1"/>
                </a:solidFill>
              </a:rPr>
              <a:t>NAME EVERYTHING.</a:t>
            </a:r>
          </a:p>
          <a:p>
            <a:pPr eaLnBrk="1" hangingPunct="1">
              <a:spcBef>
                <a:spcPct val="50000"/>
              </a:spcBef>
            </a:pPr>
            <a:r>
              <a:rPr lang="en-US" altLang="en-US" sz="2000">
                <a:solidFill>
                  <a:schemeClr val="tx1"/>
                </a:solidFill>
              </a:rPr>
              <a:t>Please ensure children bring a named water bottle and coat every day to school as the weather becomes more unpredictable.</a:t>
            </a:r>
            <a:endParaRPr lang="en-GB" altLang="en-US" sz="2000">
              <a:solidFill>
                <a:schemeClr val="tx1"/>
              </a:solidFill>
            </a:endParaRPr>
          </a:p>
        </p:txBody>
      </p:sp>
      <p:sp>
        <p:nvSpPr>
          <p:cNvPr id="36868" name="Text Box 8">
            <a:extLst>
              <a:ext uri="{FF2B5EF4-FFF2-40B4-BE49-F238E27FC236}">
                <a16:creationId xmlns:a16="http://schemas.microsoft.com/office/drawing/2014/main" id="{E279F624-1DE6-BFA5-160C-4A21FB45AB9A}"/>
              </a:ext>
            </a:extLst>
          </p:cNvPr>
          <p:cNvSpPr txBox="1">
            <a:spLocks noChangeArrowheads="1"/>
          </p:cNvSpPr>
          <p:nvPr/>
        </p:nvSpPr>
        <p:spPr bwMode="auto">
          <a:xfrm>
            <a:off x="349250" y="4551363"/>
            <a:ext cx="6430963" cy="2554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sz="2000">
                <a:solidFill>
                  <a:schemeClr val="tx1"/>
                </a:solidFill>
              </a:rPr>
              <a:t>Don’t forget that the Academy office opens at 8.30am. If your child is going to be late or absent for any reason, please ring the Academy office after this time so that the class teacher can be informed. </a:t>
            </a:r>
          </a:p>
          <a:p>
            <a:pPr eaLnBrk="1" hangingPunct="1">
              <a:spcBef>
                <a:spcPct val="50000"/>
              </a:spcBef>
            </a:pPr>
            <a:r>
              <a:rPr lang="en-GB" altLang="en-US" sz="2000">
                <a:solidFill>
                  <a:schemeClr val="tx1"/>
                </a:solidFill>
              </a:rPr>
              <a:t>Please remember that holidays during term time</a:t>
            </a:r>
            <a:br>
              <a:rPr lang="en-GB" altLang="en-US" sz="2000">
                <a:solidFill>
                  <a:schemeClr val="tx1"/>
                </a:solidFill>
              </a:rPr>
            </a:br>
            <a:r>
              <a:rPr lang="en-GB" altLang="en-US" sz="2000">
                <a:solidFill>
                  <a:schemeClr val="tx1"/>
                </a:solidFill>
              </a:rPr>
              <a:t>will not be authorised.</a:t>
            </a:r>
          </a:p>
          <a:p>
            <a:pPr eaLnBrk="1" hangingPunct="1">
              <a:spcBef>
                <a:spcPct val="50000"/>
              </a:spcBef>
            </a:pPr>
            <a:endParaRPr lang="en-US" altLang="en-US" sz="2000">
              <a:solidFill>
                <a:schemeClr val="tx1"/>
              </a:solidFill>
            </a:endParaRPr>
          </a:p>
        </p:txBody>
      </p:sp>
      <p:sp>
        <p:nvSpPr>
          <p:cNvPr id="8" name="Text Box 6">
            <a:extLst>
              <a:ext uri="{FF2B5EF4-FFF2-40B4-BE49-F238E27FC236}">
                <a16:creationId xmlns:a16="http://schemas.microsoft.com/office/drawing/2014/main" id="{BC40825D-1CC5-4C4C-B0A2-676002B69218}"/>
              </a:ext>
            </a:extLst>
          </p:cNvPr>
          <p:cNvSpPr txBox="1">
            <a:spLocks noChangeArrowheads="1"/>
          </p:cNvSpPr>
          <p:nvPr/>
        </p:nvSpPr>
        <p:spPr bwMode="auto">
          <a:xfrm>
            <a:off x="2141538" y="-28575"/>
            <a:ext cx="5400675" cy="922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Tx/>
              <a:buNone/>
              <a:defRPr/>
            </a:pPr>
            <a:r>
              <a:rPr lang="en-GB" altLang="en-US" sz="5400">
                <a:solidFill>
                  <a:srgbClr val="2F5897"/>
                </a:solidFill>
                <a:effectLst>
                  <a:outerShdw blurRad="38100" dist="38100" dir="2700000" algn="tl">
                    <a:srgbClr val="C0C0C0"/>
                  </a:outerShdw>
                </a:effectLst>
                <a:latin typeface="Twinkl" pitchFamily="2" charset="0"/>
                <a:ea typeface="+mj-ea"/>
                <a:cs typeface="+mj-cs"/>
              </a:rPr>
              <a:t>House Keeping </a:t>
            </a:r>
            <a:endParaRPr lang="en-GB" altLang="en-US" sz="3200">
              <a:solidFill>
                <a:schemeClr val="tx1"/>
              </a:solidFill>
              <a:latin typeface="Twinkl" pitchFamily="2" charset="0"/>
            </a:endParaRPr>
          </a:p>
        </p:txBody>
      </p:sp>
      <p:pic>
        <p:nvPicPr>
          <p:cNvPr id="36870" name="Picture 2">
            <a:extLst>
              <a:ext uri="{FF2B5EF4-FFF2-40B4-BE49-F238E27FC236}">
                <a16:creationId xmlns:a16="http://schemas.microsoft.com/office/drawing/2014/main" id="{5AEF0E3C-6C29-A4BB-C315-390D7FDD3C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1350" y="3987800"/>
            <a:ext cx="1909763" cy="252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0B604-FE0D-4F48-883D-DDAC29ABEF55}"/>
              </a:ext>
            </a:extLst>
          </p:cNvPr>
          <p:cNvSpPr>
            <a:spLocks noGrp="1"/>
          </p:cNvSpPr>
          <p:nvPr>
            <p:ph type="title"/>
          </p:nvPr>
        </p:nvSpPr>
        <p:spPr/>
        <p:txBody>
          <a:bodyPr/>
          <a:lstStyle/>
          <a:p>
            <a:pPr>
              <a:defRPr/>
            </a:pPr>
            <a:r>
              <a:rPr lang="en-US"/>
              <a:t>Parent Overviews</a:t>
            </a:r>
            <a:endParaRPr lang="en-GB"/>
          </a:p>
        </p:txBody>
      </p:sp>
      <p:sp>
        <p:nvSpPr>
          <p:cNvPr id="38915" name="Content Placeholder 2">
            <a:extLst>
              <a:ext uri="{FF2B5EF4-FFF2-40B4-BE49-F238E27FC236}">
                <a16:creationId xmlns:a16="http://schemas.microsoft.com/office/drawing/2014/main" id="{1D816F21-A04F-BD09-D6BE-3913E2A726CF}"/>
              </a:ext>
            </a:extLst>
          </p:cNvPr>
          <p:cNvSpPr>
            <a:spLocks noGrp="1"/>
          </p:cNvSpPr>
          <p:nvPr>
            <p:ph idx="1"/>
          </p:nvPr>
        </p:nvSpPr>
        <p:spPr>
          <a:xfrm>
            <a:off x="457200" y="1773238"/>
            <a:ext cx="8507413" cy="4895850"/>
          </a:xfrm>
        </p:spPr>
        <p:txBody>
          <a:bodyPr/>
          <a:lstStyle/>
          <a:p>
            <a:r>
              <a:rPr lang="en-US" altLang="en-US">
                <a:solidFill>
                  <a:srgbClr val="000000"/>
                </a:solidFill>
              </a:rPr>
              <a:t>We will upload a ‘Parent Overview’ to the school website each week which will give you an idea of the learning planned for each area and allow you to support at home. </a:t>
            </a:r>
            <a:endParaRPr lang="en-US" altLang="en-US"/>
          </a:p>
        </p:txBody>
      </p:sp>
      <p:pic>
        <p:nvPicPr>
          <p:cNvPr id="38916" name="Picture 2">
            <a:extLst>
              <a:ext uri="{FF2B5EF4-FFF2-40B4-BE49-F238E27FC236}">
                <a16:creationId xmlns:a16="http://schemas.microsoft.com/office/drawing/2014/main" id="{BE097E28-DFF9-AF08-B900-7C64B1E0DC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2138" y="3068638"/>
            <a:ext cx="2579687" cy="347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43F7A-D326-456C-9E40-28CE33CBF1AC}"/>
              </a:ext>
            </a:extLst>
          </p:cNvPr>
          <p:cNvSpPr>
            <a:spLocks noGrp="1"/>
          </p:cNvSpPr>
          <p:nvPr>
            <p:ph type="title"/>
          </p:nvPr>
        </p:nvSpPr>
        <p:spPr>
          <a:xfrm>
            <a:off x="457200" y="-264583"/>
            <a:ext cx="8229600" cy="1341438"/>
          </a:xfrm>
        </p:spPr>
        <p:txBody>
          <a:bodyPr/>
          <a:lstStyle/>
          <a:p>
            <a:pPr>
              <a:defRPr/>
            </a:pPr>
            <a:r>
              <a:rPr lang="en-US"/>
              <a:t>Fundraising</a:t>
            </a:r>
            <a:endParaRPr lang="en-GB"/>
          </a:p>
        </p:txBody>
      </p:sp>
      <p:sp>
        <p:nvSpPr>
          <p:cNvPr id="37891" name="Content Placeholder 2">
            <a:extLst>
              <a:ext uri="{FF2B5EF4-FFF2-40B4-BE49-F238E27FC236}">
                <a16:creationId xmlns:a16="http://schemas.microsoft.com/office/drawing/2014/main" id="{8C4DB99E-158D-442B-95AF-84A4FEEAB8EC}"/>
              </a:ext>
            </a:extLst>
          </p:cNvPr>
          <p:cNvSpPr>
            <a:spLocks noGrp="1"/>
          </p:cNvSpPr>
          <p:nvPr>
            <p:ph idx="1"/>
          </p:nvPr>
        </p:nvSpPr>
        <p:spPr>
          <a:xfrm>
            <a:off x="251520" y="1081616"/>
            <a:ext cx="8435280" cy="5583592"/>
          </a:xfrm>
        </p:spPr>
        <p:txBody>
          <a:bodyPr/>
          <a:lstStyle/>
          <a:p>
            <a:pPr>
              <a:defRPr/>
            </a:pPr>
            <a:r>
              <a:rPr lang="en-US">
                <a:solidFill>
                  <a:srgbClr val="000000"/>
                </a:solidFill>
                <a:latin typeface="Arial"/>
                <a:cs typeface="Arial"/>
              </a:rPr>
              <a:t>We are always incredibly grateful for any help in providing our children with the best possible resources to enhance their learning experiences. </a:t>
            </a:r>
            <a:br>
              <a:rPr lang="en-US">
                <a:solidFill>
                  <a:srgbClr val="000000"/>
                </a:solidFill>
                <a:latin typeface="Arial"/>
                <a:cs typeface="Arial"/>
              </a:rPr>
            </a:br>
            <a:endParaRPr lang="en-US">
              <a:solidFill>
                <a:srgbClr val="000000"/>
              </a:solidFill>
              <a:latin typeface="Arial"/>
              <a:cs typeface="Arial"/>
            </a:endParaRPr>
          </a:p>
          <a:p>
            <a:pPr>
              <a:defRPr/>
            </a:pPr>
            <a:r>
              <a:rPr lang="en-US">
                <a:solidFill>
                  <a:srgbClr val="000000"/>
                </a:solidFill>
                <a:latin typeface="Arial"/>
                <a:cs typeface="Arial"/>
              </a:rPr>
              <a:t>We have an Amazon Wish list, items for each year group can be found here  </a:t>
            </a:r>
            <a:r>
              <a:rPr lang="en-GB">
                <a:solidFill>
                  <a:srgbClr val="000000"/>
                </a:solidFill>
                <a:latin typeface="Arial"/>
                <a:cs typeface="Arial"/>
                <a:hlinkClick r:id="rId2">
                  <a:extLst>
                    <a:ext uri="{A12FA001-AC4F-418D-AE19-62706E023703}">
                      <ahyp:hlinkClr xmlns:ahyp="http://schemas.microsoft.com/office/drawing/2018/hyperlinkcolor" val="tx"/>
                    </a:ext>
                  </a:extLst>
                </a:hlinkClick>
              </a:rPr>
              <a:t>http://amzn.eu/7LFxzGp</a:t>
            </a:r>
          </a:p>
          <a:p>
            <a:pPr>
              <a:defRPr/>
            </a:pPr>
            <a:endParaRPr lang="en-GB">
              <a:solidFill>
                <a:srgbClr val="000000"/>
              </a:solidFill>
              <a:latin typeface="Arial"/>
              <a:cs typeface="Arial"/>
            </a:endParaRPr>
          </a:p>
          <a:p>
            <a:pPr>
              <a:defRPr/>
            </a:pPr>
            <a:r>
              <a:rPr lang="en-US">
                <a:solidFill>
                  <a:srgbClr val="000000"/>
                </a:solidFill>
                <a:latin typeface="Arial"/>
                <a:cs typeface="Arial"/>
              </a:rPr>
              <a:t>The PTFA always welcomes help with any fundraising initiatives that they run. Parents and carers can be involved in lots of different ways, so please do get in touch with them if you are able to spare even a few minutes of your time. The funds the PTFA raise are vital in ensuring we can continue to provide resources and experiences to enhance and improve the children's learning.</a:t>
            </a:r>
            <a:endParaRPr lang="en-US">
              <a:latin typeface="Arial"/>
              <a:cs typeface="Arial"/>
            </a:endParaRPr>
          </a:p>
          <a:p>
            <a:pPr marL="0" indent="0">
              <a:buFont typeface="Arial" panose="020B0604020202020204" pitchFamily="34" charset="0"/>
              <a:buNone/>
              <a:defRPr/>
            </a:pPr>
            <a:endParaRPr lang="en-US">
              <a:solidFill>
                <a:srgbClr val="000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E910E-F9FF-4BE6-A1C2-370DF316EB08}"/>
              </a:ext>
            </a:extLst>
          </p:cNvPr>
          <p:cNvSpPr>
            <a:spLocks noGrp="1"/>
          </p:cNvSpPr>
          <p:nvPr>
            <p:ph type="title"/>
          </p:nvPr>
        </p:nvSpPr>
        <p:spPr>
          <a:xfrm>
            <a:off x="457200" y="-387350"/>
            <a:ext cx="8229600" cy="1600200"/>
          </a:xfrm>
        </p:spPr>
        <p:txBody>
          <a:bodyPr/>
          <a:lstStyle/>
          <a:p>
            <a:pPr>
              <a:defRPr/>
            </a:pPr>
            <a:r>
              <a:rPr lang="en-US"/>
              <a:t>Thank you!</a:t>
            </a:r>
            <a:endParaRPr lang="en-GB"/>
          </a:p>
        </p:txBody>
      </p:sp>
      <p:sp>
        <p:nvSpPr>
          <p:cNvPr id="40963" name="Content Placeholder 2">
            <a:extLst>
              <a:ext uri="{FF2B5EF4-FFF2-40B4-BE49-F238E27FC236}">
                <a16:creationId xmlns:a16="http://schemas.microsoft.com/office/drawing/2014/main" id="{886133DC-7DFE-FF0A-9F2D-B7066A6BD27F}"/>
              </a:ext>
            </a:extLst>
          </p:cNvPr>
          <p:cNvSpPr>
            <a:spLocks noGrp="1"/>
          </p:cNvSpPr>
          <p:nvPr>
            <p:ph idx="1"/>
          </p:nvPr>
        </p:nvSpPr>
        <p:spPr>
          <a:xfrm>
            <a:off x="457200" y="1341438"/>
            <a:ext cx="8229600" cy="4525962"/>
          </a:xfrm>
        </p:spPr>
        <p:txBody>
          <a:bodyPr/>
          <a:lstStyle/>
          <a:p>
            <a:r>
              <a:rPr lang="en-US" altLang="en-US">
                <a:solidFill>
                  <a:srgbClr val="000000"/>
                </a:solidFill>
              </a:rPr>
              <a:t>Thank you so much for your ongoing support. We look forward to a fantastic year with your children in Yellow Wing!</a:t>
            </a:r>
          </a:p>
          <a:p>
            <a:r>
              <a:rPr lang="en-US" altLang="en-US">
                <a:solidFill>
                  <a:srgbClr val="000000"/>
                </a:solidFill>
              </a:rPr>
              <a:t>If you are interested in helping out in school with reading, or any other activities please speak to your child’s class teacher as we are always eager for any support. We can arrange for you to have a DBS check. </a:t>
            </a:r>
          </a:p>
          <a:p>
            <a:r>
              <a:rPr lang="en-US" altLang="en-US">
                <a:solidFill>
                  <a:srgbClr val="000000"/>
                </a:solidFill>
              </a:rPr>
              <a:t>As always if you have any questions or concerns, please arrange a time to speak with your child’s class teacher by phoning the office or arranging a suitable time with the class teacher at the classroom door.</a:t>
            </a:r>
            <a:endParaRPr lang="en-GB" alt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Southwater">
      <a:majorFont>
        <a:latin typeface="Twinkl"/>
        <a:ea typeface=""/>
        <a:cs typeface=""/>
      </a:majorFont>
      <a:minorFont>
        <a:latin typeface="Twinkl"/>
        <a:ea typeface=""/>
        <a:cs typeface=""/>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MediaLengthInSeconds xmlns="b88009dc-32a8-4aa9-bfdb-49c12be15369" xsi:nil="true"/>
    <lcf76f155ced4ddcb4097134ff3c332f xmlns="b88009dc-32a8-4aa9-bfdb-49c12be15369">
      <Terms xmlns="http://schemas.microsoft.com/office/infopath/2007/PartnerControls"/>
    </lcf76f155ced4ddcb4097134ff3c332f>
    <TaxCatchAll xmlns="d1ecef07-d445-4501-98b0-62f888976218"/>
  </documentManagement>
</p:properties>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EC9764432C3DC24B8C684DDAC09C601A" ma:contentTypeVersion="11" ma:contentTypeDescription="Create a new document." ma:contentTypeScope="" ma:versionID="32a70c4fe97bdb27f085f0d78dda114d">
  <xsd:schema xmlns:xsd="http://www.w3.org/2001/XMLSchema" xmlns:xs="http://www.w3.org/2001/XMLSchema" xmlns:p="http://schemas.microsoft.com/office/2006/metadata/properties" xmlns:ns2="b88009dc-32a8-4aa9-bfdb-49c12be15369" xmlns:ns3="d1ecef07-d445-4501-98b0-62f888976218" targetNamespace="http://schemas.microsoft.com/office/2006/metadata/properties" ma:root="true" ma:fieldsID="8630bcaa507df6bcd9b98df5b07efda0" ns2:_="" ns3:_="">
    <xsd:import namespace="b88009dc-32a8-4aa9-bfdb-49c12be15369"/>
    <xsd:import namespace="d1ecef07-d445-4501-98b0-62f88897621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8009dc-32a8-4aa9-bfdb-49c12be1536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57807f68-10ad-45d8-ad99-548eb960818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d1ecef07-d445-4501-98b0-62f888976218"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bf81098-d4fb-4082-92f8-e5be6f72fb78}" ma:internalName="TaxCatchAll" ma:showField="CatchAllData" ma:web="d1ecef07-d445-4501-98b0-62f88897621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CA46F54-E003-4218-B132-068BFCDACD4D}">
  <ds:schemaRefs>
    <ds:schemaRef ds:uri="http://purl.org/dc/terms/"/>
    <ds:schemaRef ds:uri="http://purl.org/dc/elements/1.1/"/>
    <ds:schemaRef ds:uri="http://schemas.microsoft.com/office/2006/metadata/properties"/>
    <ds:schemaRef ds:uri="http://purl.org/dc/dcmitype/"/>
    <ds:schemaRef ds:uri="http://www.w3.org/XML/1998/namespace"/>
    <ds:schemaRef ds:uri="d1ecef07-d445-4501-98b0-62f888976218"/>
    <ds:schemaRef ds:uri="http://schemas.microsoft.com/office/2006/documentManagement/types"/>
    <ds:schemaRef ds:uri="http://schemas.openxmlformats.org/package/2006/metadata/core-properties"/>
    <ds:schemaRef ds:uri="http://schemas.microsoft.com/office/infopath/2007/PartnerControls"/>
    <ds:schemaRef ds:uri="b88009dc-32a8-4aa9-bfdb-49c12be15369"/>
  </ds:schemaRefs>
</ds:datastoreItem>
</file>

<file path=customXml/itemProps2.xml><?xml version="1.0" encoding="utf-8"?>
<ds:datastoreItem xmlns:ds="http://schemas.openxmlformats.org/officeDocument/2006/customXml" ds:itemID="{1179369A-1669-4894-8E70-D6C5A9BB2285}">
  <ds:schemaRefs>
    <ds:schemaRef ds:uri="http://schemas.microsoft.com/office/2006/metadata/longProperties"/>
  </ds:schemaRefs>
</ds:datastoreItem>
</file>

<file path=customXml/itemProps3.xml><?xml version="1.0" encoding="utf-8"?>
<ds:datastoreItem xmlns:ds="http://schemas.openxmlformats.org/officeDocument/2006/customXml" ds:itemID="{10D98ABD-0E0F-4723-B7ED-D5F85802D4D5}">
  <ds:schemaRefs>
    <ds:schemaRef ds:uri="http://schemas.microsoft.com/sharepoint/v3/contenttype/forms"/>
  </ds:schemaRefs>
</ds:datastoreItem>
</file>

<file path=customXml/itemProps4.xml><?xml version="1.0" encoding="utf-8"?>
<ds:datastoreItem xmlns:ds="http://schemas.openxmlformats.org/officeDocument/2006/customXml" ds:itemID="{710DD52E-4FE5-43EE-9C3C-07DB796B5BF8}">
  <ds:schemaRefs>
    <ds:schemaRef ds:uri="b88009dc-32a8-4aa9-bfdb-49c12be15369"/>
    <ds:schemaRef ds:uri="d1ecef07-d445-4501-98b0-62f88897621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0</TotalTime>
  <Words>2059</Words>
  <Application>Microsoft Office PowerPoint</Application>
  <PresentationFormat>On-screen Show (4:3)</PresentationFormat>
  <Paragraphs>115</Paragraphs>
  <Slides>20</Slides>
  <Notes>14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20</vt:i4>
      </vt:variant>
    </vt:vector>
  </HeadingPairs>
  <TitlesOfParts>
    <vt:vector size="31" baseType="lpstr">
      <vt:lpstr>Ammys Handwriting</vt:lpstr>
      <vt:lpstr>Arial</vt:lpstr>
      <vt:lpstr>Calibri</vt:lpstr>
      <vt:lpstr>Century Gothic</vt:lpstr>
      <vt:lpstr>Comic Sans MS</vt:lpstr>
      <vt:lpstr>Courier New</vt:lpstr>
      <vt:lpstr>Palatino Linotype</vt:lpstr>
      <vt:lpstr>Times New Roman</vt:lpstr>
      <vt:lpstr>Twinkl</vt:lpstr>
      <vt:lpstr>Wingdings</vt:lpstr>
      <vt:lpstr>Executive</vt:lpstr>
      <vt:lpstr>     Welcome to Year 2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Parent Overviews</vt:lpstr>
      <vt:lpstr>Fundraising</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Into Year 1 meeting</dc:title>
  <dc:creator>Administrator</dc:creator>
  <cp:lastModifiedBy>Adele Jones</cp:lastModifiedBy>
  <cp:revision>2</cp:revision>
  <cp:lastPrinted>2016-09-16T10:59:07Z</cp:lastPrinted>
  <dcterms:created xsi:type="dcterms:W3CDTF">2006-09-11T20:08:45Z</dcterms:created>
  <dcterms:modified xsi:type="dcterms:W3CDTF">2025-09-18T10:33:13Z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Emily Hamilton</vt:lpwstr>
  </property>
  <property fmtid="{D5CDD505-2E9C-101B-9397-08002B2CF9AE}" pid="3" name="xd_Signature">
    <vt:lpwstr/>
  </property>
  <property fmtid="{D5CDD505-2E9C-101B-9397-08002B2CF9AE}" pid="4" name="Order">
    <vt:r8>1001900</vt:r8>
  </property>
  <property fmtid="{D5CDD505-2E9C-101B-9397-08002B2CF9AE}" pid="5" name="ComplianceAssetId">
    <vt:lpwstr/>
  </property>
  <property fmtid="{D5CDD505-2E9C-101B-9397-08002B2CF9AE}" pid="6" name="TemplateUrl">
    <vt:lpwstr/>
  </property>
  <property fmtid="{D5CDD505-2E9C-101B-9397-08002B2CF9AE}" pid="7" name="xd_ProgID">
    <vt:lpwstr/>
  </property>
  <property fmtid="{D5CDD505-2E9C-101B-9397-08002B2CF9AE}" pid="8" name="_ExtendedDescription">
    <vt:lpwstr/>
  </property>
  <property fmtid="{D5CDD505-2E9C-101B-9397-08002B2CF9AE}" pid="9" name="display_urn:schemas-microsoft-com:office:office#Author">
    <vt:lpwstr>Emily Hamilton</vt:lpwstr>
  </property>
  <property fmtid="{D5CDD505-2E9C-101B-9397-08002B2CF9AE}" pid="10" name="ContentTypeId">
    <vt:lpwstr>0x010100EC9764432C3DC24B8C684DDAC09C601A</vt:lpwstr>
  </property>
  <property fmtid="{D5CDD505-2E9C-101B-9397-08002B2CF9AE}" pid="11" name="lcf76f155ced4ddcb4097134ff3c332f">
    <vt:lpwstr/>
  </property>
  <property fmtid="{D5CDD505-2E9C-101B-9397-08002B2CF9AE}" pid="12" name="TaxCatchAll">
    <vt:lpwstr/>
  </property>
  <property fmtid="{D5CDD505-2E9C-101B-9397-08002B2CF9AE}" pid="13" name="TriggerFlowInfo">
    <vt:lpwstr/>
  </property>
  <property fmtid="{D5CDD505-2E9C-101B-9397-08002B2CF9AE}" pid="14" name="MediaServiceImageTags">
    <vt:lpwstr/>
  </property>
</Properties>
</file>