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9" autoAdjust="0"/>
    <p:restoredTop sz="94660"/>
  </p:normalViewPr>
  <p:slideViewPr>
    <p:cSldViewPr snapToGrid="0">
      <p:cViewPr varScale="1">
        <p:scale>
          <a:sx n="113" d="100"/>
          <a:sy n="113" d="100"/>
        </p:scale>
        <p:origin x="228"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A930D-E00D-4240-9AC5-3A312E060EB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F7A801E-C1AC-45C2-95E3-E1FB2BBCAF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01F6695-58EA-4E39-85F3-91E3F4105062}"/>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5" name="Footer Placeholder 4">
            <a:extLst>
              <a:ext uri="{FF2B5EF4-FFF2-40B4-BE49-F238E27FC236}">
                <a16:creationId xmlns:a16="http://schemas.microsoft.com/office/drawing/2014/main" id="{978A6E64-0A91-4059-825B-626393D9AE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7FF011-D88B-4EC0-8A5B-9E383E5D83D0}"/>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3299284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10F54-2865-4E2B-8383-BA13F1F435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A96AEB3-70C9-4B2F-9451-BC466975D5F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0D422E-8F13-4899-8C6A-BA3A9064D0B8}"/>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5" name="Footer Placeholder 4">
            <a:extLst>
              <a:ext uri="{FF2B5EF4-FFF2-40B4-BE49-F238E27FC236}">
                <a16:creationId xmlns:a16="http://schemas.microsoft.com/office/drawing/2014/main" id="{2785B5DA-A578-451E-8AFB-D1FD208529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BCBEC1-9399-4006-AFC8-1FDAE6CC3055}"/>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2695225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DDF3A-D8D0-47BF-A0FE-DCD78E59AF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DE479C4-9CA4-4498-80C2-0376EAC980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E02AB69-83F1-4E42-B905-4EEE97C9AC0C}"/>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5" name="Footer Placeholder 4">
            <a:extLst>
              <a:ext uri="{FF2B5EF4-FFF2-40B4-BE49-F238E27FC236}">
                <a16:creationId xmlns:a16="http://schemas.microsoft.com/office/drawing/2014/main" id="{80A90A3A-29DA-4B5B-9191-2783CA1805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6F083C-98DB-4A0F-86DD-BA5E88E9E642}"/>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445193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8C15-BF86-487C-904D-8C574E32CD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C16904-C53B-4F9D-898A-C6112686BD7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CD4BC9E-787F-4611-BCEC-A70A1B7D4CA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CE1CE47-CC18-436E-8106-91BA0BBA1085}"/>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6" name="Footer Placeholder 5">
            <a:extLst>
              <a:ext uri="{FF2B5EF4-FFF2-40B4-BE49-F238E27FC236}">
                <a16:creationId xmlns:a16="http://schemas.microsoft.com/office/drawing/2014/main" id="{FB6DE778-FCBF-4CFF-B791-ED5195D66F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49441C-E681-46E0-8B9E-1FBD09A134FB}"/>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2735202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D55C3-A618-4DD2-AB71-43B03FF860F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A2A0DE-E27C-4DBE-9940-61218A91CC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8F396F5-919B-4399-91A8-43510CBFB35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C4EF333-3589-49D9-B0C2-DD532CA2E8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5BE28CB-511C-4CDA-A431-7F75ECA4E86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291AE05-3973-42F0-AE26-7D5C7BDC9868}"/>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8" name="Footer Placeholder 7">
            <a:extLst>
              <a:ext uri="{FF2B5EF4-FFF2-40B4-BE49-F238E27FC236}">
                <a16:creationId xmlns:a16="http://schemas.microsoft.com/office/drawing/2014/main" id="{B4A93959-C2B6-42E1-88A7-58C4F0DA038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29F61F-310F-465B-B887-EABD1D222047}"/>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3286073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C0E57-9AFF-496C-8528-C744CE24C1E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304B10E-0942-493D-8477-B0333D89227D}"/>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4" name="Footer Placeholder 3">
            <a:extLst>
              <a:ext uri="{FF2B5EF4-FFF2-40B4-BE49-F238E27FC236}">
                <a16:creationId xmlns:a16="http://schemas.microsoft.com/office/drawing/2014/main" id="{28D2DD2A-477F-4D12-95D9-ECA33BB5A0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1E3CC-A7C6-4A11-BC80-F74EF4BF956E}"/>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2378568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A07698-FFB6-4557-A0FD-DFE395C6DC43}"/>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3" name="Footer Placeholder 2">
            <a:extLst>
              <a:ext uri="{FF2B5EF4-FFF2-40B4-BE49-F238E27FC236}">
                <a16:creationId xmlns:a16="http://schemas.microsoft.com/office/drawing/2014/main" id="{0929EA15-467F-4509-BE3F-0196E7A636F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EB4B26-DF7B-4A0F-96F1-665641F21E6B}"/>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800058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BD378-BA63-4A23-BACB-0002D22446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BBBB507-E499-4509-B3CE-3150A2B48C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641BCFC-A075-48EE-A046-0E6E2253D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9659C81-AF1A-4042-87E0-0574E0FED6EA}"/>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6" name="Footer Placeholder 5">
            <a:extLst>
              <a:ext uri="{FF2B5EF4-FFF2-40B4-BE49-F238E27FC236}">
                <a16:creationId xmlns:a16="http://schemas.microsoft.com/office/drawing/2014/main" id="{A475515D-8CF9-42CD-828E-B2D4D5B9BF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D5195F-A139-4F71-B86E-7BB42541CEFA}"/>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1613111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7AFF7-DF24-4DF4-94C8-453965FBC0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E3AD22D-9A26-4331-9907-440970A473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AF1CC83-2EBE-43DF-9B02-36039C51C0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EFED720-991A-41C2-8D49-6887C0F729A7}"/>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6" name="Footer Placeholder 5">
            <a:extLst>
              <a:ext uri="{FF2B5EF4-FFF2-40B4-BE49-F238E27FC236}">
                <a16:creationId xmlns:a16="http://schemas.microsoft.com/office/drawing/2014/main" id="{0F6BB8B6-D741-47FE-9A19-2EA2CEA718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B21084-5571-41DE-A5D5-DDBECAB945AA}"/>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883870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6C12E-FF7F-4E92-967E-F4E09559188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866756-D5CA-4ACA-9FB8-623CCA9A3CE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E02560-5B2A-4B82-88B4-A3734570CE1D}"/>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5" name="Footer Placeholder 4">
            <a:extLst>
              <a:ext uri="{FF2B5EF4-FFF2-40B4-BE49-F238E27FC236}">
                <a16:creationId xmlns:a16="http://schemas.microsoft.com/office/drawing/2014/main" id="{4BDF828A-D8EA-4398-BF14-D1F623F793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4EBF85-6857-4A7F-B87E-AD12FD196F98}"/>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2288768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86AA6B-4082-41EE-9765-93DA9F51FB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8E73CE-C089-40A8-B2BB-5E4190A41A7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1478C6-F1E1-4B3C-8B86-F729DD7EF39F}"/>
              </a:ext>
            </a:extLst>
          </p:cNvPr>
          <p:cNvSpPr>
            <a:spLocks noGrp="1"/>
          </p:cNvSpPr>
          <p:nvPr>
            <p:ph type="dt" sz="half" idx="10"/>
          </p:nvPr>
        </p:nvSpPr>
        <p:spPr/>
        <p:txBody>
          <a:bodyPr/>
          <a:lstStyle/>
          <a:p>
            <a:fld id="{F33C767D-408C-4B86-84B1-C013047BB879}" type="datetimeFigureOut">
              <a:rPr lang="en-GB" smtClean="0"/>
              <a:t>23/09/2025</a:t>
            </a:fld>
            <a:endParaRPr lang="en-GB"/>
          </a:p>
        </p:txBody>
      </p:sp>
      <p:sp>
        <p:nvSpPr>
          <p:cNvPr id="5" name="Footer Placeholder 4">
            <a:extLst>
              <a:ext uri="{FF2B5EF4-FFF2-40B4-BE49-F238E27FC236}">
                <a16:creationId xmlns:a16="http://schemas.microsoft.com/office/drawing/2014/main" id="{B5018DE1-1DB1-4072-872A-234945D2DB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B43037-DD72-48A2-99AE-6B89A00D58D0}"/>
              </a:ext>
            </a:extLst>
          </p:cNvPr>
          <p:cNvSpPr>
            <a:spLocks noGrp="1"/>
          </p:cNvSpPr>
          <p:nvPr>
            <p:ph type="sldNum" sz="quarter" idx="12"/>
          </p:nvPr>
        </p:nvSpPr>
        <p:spPr/>
        <p:txBody>
          <a:bodyPr/>
          <a:lstStyle/>
          <a:p>
            <a:fld id="{6576A08B-5E5F-4F10-9039-C1EAECABCA17}" type="slidenum">
              <a:rPr lang="en-GB" smtClean="0"/>
              <a:t>‹#›</a:t>
            </a:fld>
            <a:endParaRPr lang="en-GB"/>
          </a:p>
        </p:txBody>
      </p:sp>
    </p:spTree>
    <p:extLst>
      <p:ext uri="{BB962C8B-B14F-4D97-AF65-F5344CB8AC3E}">
        <p14:creationId xmlns:p14="http://schemas.microsoft.com/office/powerpoint/2010/main" val="1925123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953FE9-BD70-428B-90EF-1A476B2C9E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7A32986-875F-4D40-923A-6C28A8862B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D3CAA0-00F5-4D1C-AB87-C71BCA34C8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3C767D-408C-4B86-84B1-C013047BB879}" type="datetimeFigureOut">
              <a:rPr lang="en-GB" smtClean="0"/>
              <a:t>23/09/2025</a:t>
            </a:fld>
            <a:endParaRPr lang="en-GB"/>
          </a:p>
        </p:txBody>
      </p:sp>
      <p:sp>
        <p:nvSpPr>
          <p:cNvPr id="5" name="Footer Placeholder 4">
            <a:extLst>
              <a:ext uri="{FF2B5EF4-FFF2-40B4-BE49-F238E27FC236}">
                <a16:creationId xmlns:a16="http://schemas.microsoft.com/office/drawing/2014/main" id="{377B423F-391D-4F5C-B9E8-BAC4E960C5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9F66F88-2C85-450D-A798-21ADF5BA7A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76A08B-5E5F-4F10-9039-C1EAECABCA17}" type="slidenum">
              <a:rPr lang="en-GB" smtClean="0"/>
              <a:t>‹#›</a:t>
            </a:fld>
            <a:endParaRPr lang="en-GB"/>
          </a:p>
        </p:txBody>
      </p:sp>
    </p:spTree>
    <p:extLst>
      <p:ext uri="{BB962C8B-B14F-4D97-AF65-F5344CB8AC3E}">
        <p14:creationId xmlns:p14="http://schemas.microsoft.com/office/powerpoint/2010/main" val="24021821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ngall.com/wow-png/download/4946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rebelem.com/the-modern-day-superhero/"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England_national_football_team_records_and_statistics"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sco.wikipedia.org/wiki/Rosa_Parks"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BD74E-D64B-40BA-98C6-81C9614C523E}"/>
              </a:ext>
            </a:extLst>
          </p:cNvPr>
          <p:cNvSpPr>
            <a:spLocks noGrp="1"/>
          </p:cNvSpPr>
          <p:nvPr>
            <p:ph type="ctrTitle"/>
          </p:nvPr>
        </p:nvSpPr>
        <p:spPr>
          <a:xfrm>
            <a:off x="463827" y="2107096"/>
            <a:ext cx="11131826" cy="3816626"/>
          </a:xfrm>
        </p:spPr>
        <p:txBody>
          <a:bodyPr>
            <a:normAutofit/>
          </a:bodyPr>
          <a:lstStyle/>
          <a:p>
            <a:r>
              <a:rPr lang="en-US" dirty="0" err="1">
                <a:latin typeface="Twinkl" pitchFamily="2" charset="0"/>
              </a:rPr>
              <a:t>Southwater</a:t>
            </a:r>
            <a:r>
              <a:rPr lang="en-US" dirty="0">
                <a:latin typeface="Twinkl" pitchFamily="2" charset="0"/>
              </a:rPr>
              <a:t> Infant Academy </a:t>
            </a:r>
            <a:br>
              <a:rPr lang="en-US" dirty="0">
                <a:latin typeface="Twinkl" pitchFamily="2" charset="0"/>
              </a:rPr>
            </a:br>
            <a:br>
              <a:rPr lang="en-US" dirty="0">
                <a:latin typeface="Twinkl" pitchFamily="2" charset="0"/>
              </a:rPr>
            </a:br>
            <a:r>
              <a:rPr lang="en-US" dirty="0">
                <a:latin typeface="Twinkl" pitchFamily="2" charset="0"/>
              </a:rPr>
              <a:t>Learning Powers </a:t>
            </a:r>
            <a:endParaRPr lang="en-GB" dirty="0">
              <a:latin typeface="Twinkl" pitchFamily="2" charset="0"/>
            </a:endParaRPr>
          </a:p>
        </p:txBody>
      </p:sp>
      <p:pic>
        <p:nvPicPr>
          <p:cNvPr id="5" name="Picture 4">
            <a:extLst>
              <a:ext uri="{FF2B5EF4-FFF2-40B4-BE49-F238E27FC236}">
                <a16:creationId xmlns:a16="http://schemas.microsoft.com/office/drawing/2014/main" id="{229B3B63-5A71-43D8-B774-2232203B465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rot="21050195">
            <a:off x="721670" y="475957"/>
            <a:ext cx="3991597" cy="1893785"/>
          </a:xfrm>
          <a:prstGeom prst="rect">
            <a:avLst/>
          </a:prstGeom>
        </p:spPr>
      </p:pic>
      <p:pic>
        <p:nvPicPr>
          <p:cNvPr id="8" name="Picture 7">
            <a:extLst>
              <a:ext uri="{FF2B5EF4-FFF2-40B4-BE49-F238E27FC236}">
                <a16:creationId xmlns:a16="http://schemas.microsoft.com/office/drawing/2014/main" id="{3A1C4071-F419-4299-9E99-0FBED352D29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593496" y="738601"/>
            <a:ext cx="3874454" cy="2164246"/>
          </a:xfrm>
          <a:prstGeom prst="rect">
            <a:avLst/>
          </a:prstGeom>
        </p:spPr>
      </p:pic>
    </p:spTree>
    <p:extLst>
      <p:ext uri="{BB962C8B-B14F-4D97-AF65-F5344CB8AC3E}">
        <p14:creationId xmlns:p14="http://schemas.microsoft.com/office/powerpoint/2010/main" val="1967823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17BA2-1AB3-48CF-A54A-636347C5D033}"/>
              </a:ext>
            </a:extLst>
          </p:cNvPr>
          <p:cNvSpPr>
            <a:spLocks noGrp="1"/>
          </p:cNvSpPr>
          <p:nvPr>
            <p:ph type="title"/>
          </p:nvPr>
        </p:nvSpPr>
        <p:spPr>
          <a:xfrm>
            <a:off x="838200" y="-9166"/>
            <a:ext cx="10515600" cy="1325563"/>
          </a:xfrm>
        </p:spPr>
        <p:txBody>
          <a:bodyPr>
            <a:normAutofit/>
          </a:bodyPr>
          <a:lstStyle/>
          <a:p>
            <a:pPr algn="ctr"/>
            <a:r>
              <a:rPr lang="en-US" sz="7200" b="1" dirty="0">
                <a:solidFill>
                  <a:srgbClr val="FF0000"/>
                </a:solidFill>
                <a:latin typeface="Twinkl" pitchFamily="2" charset="0"/>
              </a:rPr>
              <a:t>Relationships </a:t>
            </a:r>
            <a:endParaRPr lang="en-GB" sz="7200" b="1" dirty="0">
              <a:solidFill>
                <a:srgbClr val="FF0000"/>
              </a:solidFill>
              <a:latin typeface="Twinkl" pitchFamily="2" charset="0"/>
            </a:endParaRPr>
          </a:p>
        </p:txBody>
      </p:sp>
      <p:pic>
        <p:nvPicPr>
          <p:cNvPr id="5" name="Picture 4">
            <a:extLst>
              <a:ext uri="{FF2B5EF4-FFF2-40B4-BE49-F238E27FC236}">
                <a16:creationId xmlns:a16="http://schemas.microsoft.com/office/drawing/2014/main" id="{91412FED-E287-49A9-BAC9-43E780EE539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95222" y="1184969"/>
            <a:ext cx="2293651" cy="3696825"/>
          </a:xfrm>
          <a:prstGeom prst="rect">
            <a:avLst/>
          </a:prstGeom>
        </p:spPr>
      </p:pic>
      <p:sp>
        <p:nvSpPr>
          <p:cNvPr id="6" name="TextBox 5">
            <a:extLst>
              <a:ext uri="{FF2B5EF4-FFF2-40B4-BE49-F238E27FC236}">
                <a16:creationId xmlns:a16="http://schemas.microsoft.com/office/drawing/2014/main" id="{87B7220B-46F9-4F56-8BFE-F72C67821AAB}"/>
              </a:ext>
            </a:extLst>
          </p:cNvPr>
          <p:cNvSpPr txBox="1"/>
          <p:nvPr/>
        </p:nvSpPr>
        <p:spPr>
          <a:xfrm>
            <a:off x="1637601" y="4952544"/>
            <a:ext cx="9261487" cy="2246769"/>
          </a:xfrm>
          <a:prstGeom prst="rect">
            <a:avLst/>
          </a:prstGeom>
          <a:noFill/>
        </p:spPr>
        <p:txBody>
          <a:bodyPr wrap="square" rtlCol="0">
            <a:spAutoFit/>
          </a:bodyPr>
          <a:lstStyle/>
          <a:p>
            <a:pPr algn="ctr"/>
            <a:r>
              <a:rPr lang="en-US" sz="2800" b="1" u="sng" dirty="0">
                <a:latin typeface="Twinkl" pitchFamily="2" charset="0"/>
              </a:rPr>
              <a:t>Harry Kane – Professional Footballer</a:t>
            </a:r>
          </a:p>
          <a:p>
            <a:pPr algn="ctr"/>
            <a:r>
              <a:rPr lang="en-US" sz="2800" dirty="0">
                <a:latin typeface="Twinkl" pitchFamily="2" charset="0"/>
              </a:rPr>
              <a:t>Harry currently plays for Bayern Munich. He is a prolific goal scorer and one of the best strikers for his generation. He became England’s team captain in 2018.  </a:t>
            </a:r>
          </a:p>
          <a:p>
            <a:endParaRPr lang="en-GB" sz="2800" dirty="0">
              <a:latin typeface="Twinkl" pitchFamily="2" charset="0"/>
            </a:endParaRPr>
          </a:p>
        </p:txBody>
      </p:sp>
      <p:sp>
        <p:nvSpPr>
          <p:cNvPr id="7" name="Speech Bubble: Oval 6">
            <a:extLst>
              <a:ext uri="{FF2B5EF4-FFF2-40B4-BE49-F238E27FC236}">
                <a16:creationId xmlns:a16="http://schemas.microsoft.com/office/drawing/2014/main" id="{3CDC98A9-93D6-4C1F-B173-4702C9E69A6D}"/>
              </a:ext>
            </a:extLst>
          </p:cNvPr>
          <p:cNvSpPr/>
          <p:nvPr/>
        </p:nvSpPr>
        <p:spPr>
          <a:xfrm>
            <a:off x="9132789" y="1267729"/>
            <a:ext cx="2629012" cy="1075139"/>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0000"/>
                </a:solidFill>
                <a:latin typeface="Twinkl" pitchFamily="2" charset="0"/>
              </a:rPr>
              <a:t>Take turns</a:t>
            </a:r>
          </a:p>
        </p:txBody>
      </p:sp>
      <p:sp>
        <p:nvSpPr>
          <p:cNvPr id="8" name="Speech Bubble: Oval 7">
            <a:extLst>
              <a:ext uri="{FF2B5EF4-FFF2-40B4-BE49-F238E27FC236}">
                <a16:creationId xmlns:a16="http://schemas.microsoft.com/office/drawing/2014/main" id="{967876C8-48C2-4C14-93CB-257077FD7367}"/>
              </a:ext>
            </a:extLst>
          </p:cNvPr>
          <p:cNvSpPr/>
          <p:nvPr/>
        </p:nvSpPr>
        <p:spPr>
          <a:xfrm>
            <a:off x="7804875" y="2597924"/>
            <a:ext cx="3097172" cy="1075138"/>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0000"/>
                </a:solidFill>
                <a:latin typeface="Twinkl" pitchFamily="2" charset="0"/>
              </a:rPr>
              <a:t>Compromise</a:t>
            </a:r>
          </a:p>
        </p:txBody>
      </p:sp>
      <p:sp>
        <p:nvSpPr>
          <p:cNvPr id="9" name="Speech Bubble: Oval 8">
            <a:extLst>
              <a:ext uri="{FF2B5EF4-FFF2-40B4-BE49-F238E27FC236}">
                <a16:creationId xmlns:a16="http://schemas.microsoft.com/office/drawing/2014/main" id="{0FD3E440-D3F2-411D-8D7B-9E53BF5FC2BE}"/>
              </a:ext>
            </a:extLst>
          </p:cNvPr>
          <p:cNvSpPr/>
          <p:nvPr/>
        </p:nvSpPr>
        <p:spPr>
          <a:xfrm>
            <a:off x="9350502" y="4000937"/>
            <a:ext cx="2587666" cy="1174224"/>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0000"/>
                </a:solidFill>
                <a:latin typeface="Twinkl" pitchFamily="2" charset="0"/>
              </a:rPr>
              <a:t>Share</a:t>
            </a:r>
          </a:p>
        </p:txBody>
      </p:sp>
      <p:sp>
        <p:nvSpPr>
          <p:cNvPr id="12" name="Speech Bubble: Oval 11">
            <a:extLst>
              <a:ext uri="{FF2B5EF4-FFF2-40B4-BE49-F238E27FC236}">
                <a16:creationId xmlns:a16="http://schemas.microsoft.com/office/drawing/2014/main" id="{E33C40F4-1024-4450-9FF4-AF3C3D449B31}"/>
              </a:ext>
            </a:extLst>
          </p:cNvPr>
          <p:cNvSpPr/>
          <p:nvPr/>
        </p:nvSpPr>
        <p:spPr>
          <a:xfrm>
            <a:off x="587416" y="1087926"/>
            <a:ext cx="2500169" cy="955567"/>
          </a:xfrm>
          <a:prstGeom prst="wedgeEllipseCallout">
            <a:avLst>
              <a:gd name="adj1" fmla="val 53976"/>
              <a:gd name="adj2" fmla="val 4343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0000"/>
                </a:solidFill>
                <a:latin typeface="Twinkl" pitchFamily="2" charset="0"/>
              </a:rPr>
              <a:t>Listen</a:t>
            </a:r>
          </a:p>
        </p:txBody>
      </p:sp>
      <p:sp>
        <p:nvSpPr>
          <p:cNvPr id="13" name="Speech Bubble: Oval 12">
            <a:extLst>
              <a:ext uri="{FF2B5EF4-FFF2-40B4-BE49-F238E27FC236}">
                <a16:creationId xmlns:a16="http://schemas.microsoft.com/office/drawing/2014/main" id="{31F3A0B7-4AE5-4CCC-8E9F-40789866768B}"/>
              </a:ext>
            </a:extLst>
          </p:cNvPr>
          <p:cNvSpPr/>
          <p:nvPr/>
        </p:nvSpPr>
        <p:spPr>
          <a:xfrm>
            <a:off x="917826" y="2495639"/>
            <a:ext cx="2914771" cy="1206912"/>
          </a:xfrm>
          <a:prstGeom prst="wedgeEllipseCallout">
            <a:avLst>
              <a:gd name="adj1" fmla="val 56193"/>
              <a:gd name="adj2" fmla="val 3557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0000"/>
                </a:solidFill>
                <a:latin typeface="Twinkl" pitchFamily="2" charset="0"/>
              </a:rPr>
              <a:t>Learn from others</a:t>
            </a:r>
          </a:p>
        </p:txBody>
      </p:sp>
      <p:sp>
        <p:nvSpPr>
          <p:cNvPr id="14" name="Speech Bubble: Oval 13">
            <a:extLst>
              <a:ext uri="{FF2B5EF4-FFF2-40B4-BE49-F238E27FC236}">
                <a16:creationId xmlns:a16="http://schemas.microsoft.com/office/drawing/2014/main" id="{F93305F0-C20F-4E6A-A23E-6DC27172D287}"/>
              </a:ext>
            </a:extLst>
          </p:cNvPr>
          <p:cNvSpPr/>
          <p:nvPr/>
        </p:nvSpPr>
        <p:spPr>
          <a:xfrm>
            <a:off x="258857" y="4000937"/>
            <a:ext cx="2757487" cy="980201"/>
          </a:xfrm>
          <a:prstGeom prst="wedgeEllipseCallout">
            <a:avLst>
              <a:gd name="adj1" fmla="val 50799"/>
              <a:gd name="adj2" fmla="val 4814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0000"/>
                </a:solidFill>
                <a:latin typeface="Twinkl" pitchFamily="2" charset="0"/>
              </a:rPr>
              <a:t>Collaborate</a:t>
            </a:r>
          </a:p>
        </p:txBody>
      </p:sp>
    </p:spTree>
    <p:extLst>
      <p:ext uri="{BB962C8B-B14F-4D97-AF65-F5344CB8AC3E}">
        <p14:creationId xmlns:p14="http://schemas.microsoft.com/office/powerpoint/2010/main" val="2191053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17BA2-1AB3-48CF-A54A-636347C5D033}"/>
              </a:ext>
            </a:extLst>
          </p:cNvPr>
          <p:cNvSpPr>
            <a:spLocks noGrp="1"/>
          </p:cNvSpPr>
          <p:nvPr>
            <p:ph type="title"/>
          </p:nvPr>
        </p:nvSpPr>
        <p:spPr>
          <a:xfrm>
            <a:off x="838200" y="-37507"/>
            <a:ext cx="10515600" cy="1325563"/>
          </a:xfrm>
        </p:spPr>
        <p:txBody>
          <a:bodyPr>
            <a:normAutofit/>
          </a:bodyPr>
          <a:lstStyle/>
          <a:p>
            <a:pPr algn="ctr"/>
            <a:r>
              <a:rPr lang="en-US" sz="7200" b="1" dirty="0">
                <a:solidFill>
                  <a:srgbClr val="FFC000"/>
                </a:solidFill>
                <a:latin typeface="Twinkl" pitchFamily="2" charset="0"/>
              </a:rPr>
              <a:t>Reflectiveness</a:t>
            </a:r>
            <a:r>
              <a:rPr lang="en-US" sz="7200" b="1" dirty="0">
                <a:solidFill>
                  <a:srgbClr val="FF0000"/>
                </a:solidFill>
                <a:latin typeface="Twinkl" pitchFamily="2" charset="0"/>
              </a:rPr>
              <a:t> </a:t>
            </a:r>
            <a:endParaRPr lang="en-GB" sz="7200" b="1" dirty="0">
              <a:solidFill>
                <a:srgbClr val="FF0000"/>
              </a:solidFill>
              <a:latin typeface="Twinkl" pitchFamily="2" charset="0"/>
            </a:endParaRPr>
          </a:p>
        </p:txBody>
      </p:sp>
      <p:sp>
        <p:nvSpPr>
          <p:cNvPr id="7" name="Speech Bubble: Oval 6">
            <a:extLst>
              <a:ext uri="{FF2B5EF4-FFF2-40B4-BE49-F238E27FC236}">
                <a16:creationId xmlns:a16="http://schemas.microsoft.com/office/drawing/2014/main" id="{3CDC98A9-93D6-4C1F-B173-4702C9E69A6D}"/>
              </a:ext>
            </a:extLst>
          </p:cNvPr>
          <p:cNvSpPr/>
          <p:nvPr/>
        </p:nvSpPr>
        <p:spPr>
          <a:xfrm>
            <a:off x="8853631" y="963488"/>
            <a:ext cx="2629012" cy="1075139"/>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C000"/>
                </a:solidFill>
                <a:latin typeface="Twinkl" pitchFamily="2" charset="0"/>
              </a:rPr>
              <a:t>Enjoy learning</a:t>
            </a:r>
          </a:p>
        </p:txBody>
      </p:sp>
      <p:sp>
        <p:nvSpPr>
          <p:cNvPr id="8" name="Speech Bubble: Oval 7">
            <a:extLst>
              <a:ext uri="{FF2B5EF4-FFF2-40B4-BE49-F238E27FC236}">
                <a16:creationId xmlns:a16="http://schemas.microsoft.com/office/drawing/2014/main" id="{967876C8-48C2-4C14-93CB-257077FD7367}"/>
              </a:ext>
            </a:extLst>
          </p:cNvPr>
          <p:cNvSpPr/>
          <p:nvPr/>
        </p:nvSpPr>
        <p:spPr>
          <a:xfrm>
            <a:off x="7913520" y="2327792"/>
            <a:ext cx="3451668" cy="1174223"/>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C000"/>
                </a:solidFill>
                <a:latin typeface="Twinkl" pitchFamily="2" charset="0"/>
              </a:rPr>
              <a:t>Understanding self </a:t>
            </a:r>
          </a:p>
        </p:txBody>
      </p:sp>
      <p:sp>
        <p:nvSpPr>
          <p:cNvPr id="9" name="Speech Bubble: Oval 8">
            <a:extLst>
              <a:ext uri="{FF2B5EF4-FFF2-40B4-BE49-F238E27FC236}">
                <a16:creationId xmlns:a16="http://schemas.microsoft.com/office/drawing/2014/main" id="{0FD3E440-D3F2-411D-8D7B-9E53BF5FC2BE}"/>
              </a:ext>
            </a:extLst>
          </p:cNvPr>
          <p:cNvSpPr/>
          <p:nvPr/>
        </p:nvSpPr>
        <p:spPr>
          <a:xfrm>
            <a:off x="9406577" y="3692308"/>
            <a:ext cx="2587666" cy="1174224"/>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C000"/>
                </a:solidFill>
                <a:latin typeface="Twinkl" pitchFamily="2" charset="0"/>
              </a:rPr>
              <a:t>Planning</a:t>
            </a:r>
          </a:p>
        </p:txBody>
      </p:sp>
      <p:sp>
        <p:nvSpPr>
          <p:cNvPr id="12" name="Speech Bubble: Oval 11">
            <a:extLst>
              <a:ext uri="{FF2B5EF4-FFF2-40B4-BE49-F238E27FC236}">
                <a16:creationId xmlns:a16="http://schemas.microsoft.com/office/drawing/2014/main" id="{E33C40F4-1024-4450-9FF4-AF3C3D449B31}"/>
              </a:ext>
            </a:extLst>
          </p:cNvPr>
          <p:cNvSpPr/>
          <p:nvPr/>
        </p:nvSpPr>
        <p:spPr>
          <a:xfrm>
            <a:off x="546970" y="993136"/>
            <a:ext cx="2500169" cy="955567"/>
          </a:xfrm>
          <a:prstGeom prst="wedgeEllipseCallout">
            <a:avLst>
              <a:gd name="adj1" fmla="val 53976"/>
              <a:gd name="adj2" fmla="val 4343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C000"/>
                </a:solidFill>
                <a:latin typeface="Twinkl" pitchFamily="2" charset="0"/>
              </a:rPr>
              <a:t>Changes</a:t>
            </a:r>
          </a:p>
        </p:txBody>
      </p:sp>
      <p:sp>
        <p:nvSpPr>
          <p:cNvPr id="13" name="Speech Bubble: Oval 12">
            <a:extLst>
              <a:ext uri="{FF2B5EF4-FFF2-40B4-BE49-F238E27FC236}">
                <a16:creationId xmlns:a16="http://schemas.microsoft.com/office/drawing/2014/main" id="{31F3A0B7-4AE5-4CCC-8E9F-40789866768B}"/>
              </a:ext>
            </a:extLst>
          </p:cNvPr>
          <p:cNvSpPr/>
          <p:nvPr/>
        </p:nvSpPr>
        <p:spPr>
          <a:xfrm>
            <a:off x="1576500" y="2150007"/>
            <a:ext cx="2757487" cy="1325563"/>
          </a:xfrm>
          <a:prstGeom prst="wedgeEllipseCallout">
            <a:avLst>
              <a:gd name="adj1" fmla="val 56193"/>
              <a:gd name="adj2" fmla="val 3557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C000"/>
                </a:solidFill>
                <a:latin typeface="Twinkl" pitchFamily="2" charset="0"/>
              </a:rPr>
              <a:t>Keep improving </a:t>
            </a:r>
          </a:p>
        </p:txBody>
      </p:sp>
      <p:sp>
        <p:nvSpPr>
          <p:cNvPr id="14" name="Speech Bubble: Oval 13">
            <a:extLst>
              <a:ext uri="{FF2B5EF4-FFF2-40B4-BE49-F238E27FC236}">
                <a16:creationId xmlns:a16="http://schemas.microsoft.com/office/drawing/2014/main" id="{F93305F0-C20F-4E6A-A23E-6DC27172D287}"/>
              </a:ext>
            </a:extLst>
          </p:cNvPr>
          <p:cNvSpPr/>
          <p:nvPr/>
        </p:nvSpPr>
        <p:spPr>
          <a:xfrm>
            <a:off x="197757" y="3692308"/>
            <a:ext cx="2757487" cy="980201"/>
          </a:xfrm>
          <a:prstGeom prst="wedgeEllipseCallout">
            <a:avLst>
              <a:gd name="adj1" fmla="val 50799"/>
              <a:gd name="adj2" fmla="val 4814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C000"/>
                </a:solidFill>
                <a:latin typeface="Twinkl" pitchFamily="2" charset="0"/>
              </a:rPr>
              <a:t>Adapting</a:t>
            </a:r>
          </a:p>
        </p:txBody>
      </p:sp>
      <p:sp>
        <p:nvSpPr>
          <p:cNvPr id="3" name="Rectangle 2">
            <a:extLst>
              <a:ext uri="{FF2B5EF4-FFF2-40B4-BE49-F238E27FC236}">
                <a16:creationId xmlns:a16="http://schemas.microsoft.com/office/drawing/2014/main" id="{5A7FE666-BF47-416F-9256-4C241C58D068}"/>
              </a:ext>
            </a:extLst>
          </p:cNvPr>
          <p:cNvSpPr/>
          <p:nvPr/>
        </p:nvSpPr>
        <p:spPr>
          <a:xfrm>
            <a:off x="546970" y="4866532"/>
            <a:ext cx="9634839" cy="1938992"/>
          </a:xfrm>
          <a:prstGeom prst="rect">
            <a:avLst/>
          </a:prstGeom>
        </p:spPr>
        <p:txBody>
          <a:bodyPr wrap="square">
            <a:spAutoFit/>
          </a:bodyPr>
          <a:lstStyle/>
          <a:p>
            <a:pPr algn="ctr"/>
            <a:r>
              <a:rPr lang="en-US" sz="2400" b="1" u="sng" dirty="0">
                <a:latin typeface="Twinkl" pitchFamily="2" charset="0"/>
              </a:rPr>
              <a:t>Frank Cottrell-Boyce– Author and Screenwriter </a:t>
            </a:r>
          </a:p>
          <a:p>
            <a:pPr algn="ctr"/>
            <a:r>
              <a:rPr lang="en-GB" sz="2400" dirty="0">
                <a:latin typeface="Twinkl" pitchFamily="2" charset="0"/>
              </a:rPr>
              <a:t>Frank is currently the Children’s Poet Laureate for 2024-2026. </a:t>
            </a:r>
          </a:p>
          <a:p>
            <a:pPr algn="ctr"/>
            <a:r>
              <a:rPr lang="en-GB" sz="2400" dirty="0">
                <a:latin typeface="Twinkl" pitchFamily="2" charset="0"/>
              </a:rPr>
              <a:t>Frank will work closely with Book Trust, the UK’s largest children’s reading charity, to promote the importance of reading and ensuring that children have access to wide range of books and stories. </a:t>
            </a:r>
          </a:p>
        </p:txBody>
      </p:sp>
      <p:pic>
        <p:nvPicPr>
          <p:cNvPr id="1028" name="Picture 4" descr="Frank Cottrell-Boyce is guest director ...">
            <a:extLst>
              <a:ext uri="{FF2B5EF4-FFF2-40B4-BE49-F238E27FC236}">
                <a16:creationId xmlns:a16="http://schemas.microsoft.com/office/drawing/2014/main" id="{94A1A437-A807-4EFF-BBCD-7D74A1BEBA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1669" y="1235780"/>
            <a:ext cx="2937431" cy="31540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rank Cottrell-Boyce 5 Book Collection ...">
            <a:extLst>
              <a:ext uri="{FF2B5EF4-FFF2-40B4-BE49-F238E27FC236}">
                <a16:creationId xmlns:a16="http://schemas.microsoft.com/office/drawing/2014/main" id="{F5C17616-2494-4C6A-905B-BF90DE17E5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6539" y="4948572"/>
            <a:ext cx="1847704" cy="1847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72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17BA2-1AB3-48CF-A54A-636347C5D033}"/>
              </a:ext>
            </a:extLst>
          </p:cNvPr>
          <p:cNvSpPr>
            <a:spLocks noGrp="1"/>
          </p:cNvSpPr>
          <p:nvPr>
            <p:ph type="title"/>
          </p:nvPr>
        </p:nvSpPr>
        <p:spPr>
          <a:xfrm>
            <a:off x="799627" y="-20932"/>
            <a:ext cx="10515600" cy="1325563"/>
          </a:xfrm>
        </p:spPr>
        <p:txBody>
          <a:bodyPr>
            <a:normAutofit/>
          </a:bodyPr>
          <a:lstStyle/>
          <a:p>
            <a:pPr algn="ctr"/>
            <a:r>
              <a:rPr lang="en-US" sz="7200" b="1" dirty="0">
                <a:solidFill>
                  <a:srgbClr val="7030A0"/>
                </a:solidFill>
                <a:latin typeface="Twinkl" pitchFamily="2" charset="0"/>
              </a:rPr>
              <a:t>Resourcefulness</a:t>
            </a:r>
            <a:r>
              <a:rPr lang="en-US" sz="7200" b="1" dirty="0">
                <a:solidFill>
                  <a:srgbClr val="FF0000"/>
                </a:solidFill>
                <a:latin typeface="Twinkl" pitchFamily="2" charset="0"/>
              </a:rPr>
              <a:t> </a:t>
            </a:r>
            <a:endParaRPr lang="en-GB" sz="7200" b="1" dirty="0">
              <a:solidFill>
                <a:srgbClr val="FF0000"/>
              </a:solidFill>
              <a:latin typeface="Twinkl" pitchFamily="2" charset="0"/>
            </a:endParaRPr>
          </a:p>
        </p:txBody>
      </p:sp>
      <p:sp>
        <p:nvSpPr>
          <p:cNvPr id="6" name="TextBox 5">
            <a:extLst>
              <a:ext uri="{FF2B5EF4-FFF2-40B4-BE49-F238E27FC236}">
                <a16:creationId xmlns:a16="http://schemas.microsoft.com/office/drawing/2014/main" id="{87B7220B-46F9-4F56-8BFE-F72C67821AAB}"/>
              </a:ext>
            </a:extLst>
          </p:cNvPr>
          <p:cNvSpPr txBox="1"/>
          <p:nvPr/>
        </p:nvSpPr>
        <p:spPr>
          <a:xfrm>
            <a:off x="-1638148" y="4776118"/>
            <a:ext cx="15391150" cy="1938992"/>
          </a:xfrm>
          <a:prstGeom prst="rect">
            <a:avLst/>
          </a:prstGeom>
          <a:noFill/>
        </p:spPr>
        <p:txBody>
          <a:bodyPr wrap="square" rtlCol="0">
            <a:spAutoFit/>
          </a:bodyPr>
          <a:lstStyle/>
          <a:p>
            <a:pPr algn="ctr"/>
            <a:r>
              <a:rPr lang="en-US" sz="2400" b="1" u="sng" dirty="0">
                <a:latin typeface="Twinkl" pitchFamily="2" charset="0"/>
              </a:rPr>
              <a:t>Rosa Parks – African American civil rights activist.</a:t>
            </a:r>
          </a:p>
          <a:p>
            <a:pPr algn="ctr"/>
            <a:r>
              <a:rPr lang="en-US" sz="2400" dirty="0">
                <a:latin typeface="Twinkl" pitchFamily="2" charset="0"/>
              </a:rPr>
              <a:t>In December 1955, Rosa Parks refused to give up her bus seat to</a:t>
            </a:r>
          </a:p>
          <a:p>
            <a:pPr algn="ctr"/>
            <a:r>
              <a:rPr lang="en-US" sz="2400" dirty="0">
                <a:latin typeface="Twinkl" pitchFamily="2" charset="0"/>
              </a:rPr>
              <a:t>a white man. Her actions inspired the leaders of the local Black community to </a:t>
            </a:r>
          </a:p>
          <a:p>
            <a:pPr algn="ctr"/>
            <a:r>
              <a:rPr lang="en-US" sz="2400" dirty="0">
                <a:latin typeface="Twinkl" pitchFamily="2" charset="0"/>
              </a:rPr>
              <a:t>fight for their rights. Parks became a nationally recognized </a:t>
            </a:r>
          </a:p>
          <a:p>
            <a:pPr algn="ctr"/>
            <a:r>
              <a:rPr lang="en-US" sz="2400" dirty="0">
                <a:latin typeface="Twinkl" pitchFamily="2" charset="0"/>
              </a:rPr>
              <a:t>symbol of dignity and strength. </a:t>
            </a:r>
            <a:endParaRPr lang="en-GB" sz="2800" dirty="0">
              <a:latin typeface="Twinkl" pitchFamily="2" charset="0"/>
            </a:endParaRPr>
          </a:p>
        </p:txBody>
      </p:sp>
      <p:sp>
        <p:nvSpPr>
          <p:cNvPr id="7" name="Speech Bubble: Oval 6">
            <a:extLst>
              <a:ext uri="{FF2B5EF4-FFF2-40B4-BE49-F238E27FC236}">
                <a16:creationId xmlns:a16="http://schemas.microsoft.com/office/drawing/2014/main" id="{3CDC98A9-93D6-4C1F-B173-4702C9E69A6D}"/>
              </a:ext>
            </a:extLst>
          </p:cNvPr>
          <p:cNvSpPr/>
          <p:nvPr/>
        </p:nvSpPr>
        <p:spPr>
          <a:xfrm>
            <a:off x="8916249" y="1114344"/>
            <a:ext cx="2879712" cy="1267444"/>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7030A0"/>
                </a:solidFill>
                <a:latin typeface="Twinkl" pitchFamily="2" charset="0"/>
              </a:rPr>
              <a:t>Using imagination</a:t>
            </a:r>
          </a:p>
        </p:txBody>
      </p:sp>
      <p:sp>
        <p:nvSpPr>
          <p:cNvPr id="8" name="Speech Bubble: Oval 7">
            <a:extLst>
              <a:ext uri="{FF2B5EF4-FFF2-40B4-BE49-F238E27FC236}">
                <a16:creationId xmlns:a16="http://schemas.microsoft.com/office/drawing/2014/main" id="{967876C8-48C2-4C14-93CB-257077FD7367}"/>
              </a:ext>
            </a:extLst>
          </p:cNvPr>
          <p:cNvSpPr/>
          <p:nvPr/>
        </p:nvSpPr>
        <p:spPr>
          <a:xfrm>
            <a:off x="8453470" y="2573487"/>
            <a:ext cx="2879712" cy="1078207"/>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7030A0"/>
                </a:solidFill>
                <a:latin typeface="Twinkl" pitchFamily="2" charset="0"/>
              </a:rPr>
              <a:t>Curious</a:t>
            </a:r>
          </a:p>
        </p:txBody>
      </p:sp>
      <p:sp>
        <p:nvSpPr>
          <p:cNvPr id="9" name="Speech Bubble: Oval 8">
            <a:extLst>
              <a:ext uri="{FF2B5EF4-FFF2-40B4-BE49-F238E27FC236}">
                <a16:creationId xmlns:a16="http://schemas.microsoft.com/office/drawing/2014/main" id="{0FD3E440-D3F2-411D-8D7B-9E53BF5FC2BE}"/>
              </a:ext>
            </a:extLst>
          </p:cNvPr>
          <p:cNvSpPr/>
          <p:nvPr/>
        </p:nvSpPr>
        <p:spPr>
          <a:xfrm>
            <a:off x="9410536" y="3770380"/>
            <a:ext cx="2587666" cy="1174224"/>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7030A0"/>
                </a:solidFill>
                <a:latin typeface="Twinkl" pitchFamily="2" charset="0"/>
              </a:rPr>
              <a:t>Try it out</a:t>
            </a:r>
          </a:p>
        </p:txBody>
      </p:sp>
      <p:sp>
        <p:nvSpPr>
          <p:cNvPr id="12" name="Speech Bubble: Oval 11">
            <a:extLst>
              <a:ext uri="{FF2B5EF4-FFF2-40B4-BE49-F238E27FC236}">
                <a16:creationId xmlns:a16="http://schemas.microsoft.com/office/drawing/2014/main" id="{E33C40F4-1024-4450-9FF4-AF3C3D449B31}"/>
              </a:ext>
            </a:extLst>
          </p:cNvPr>
          <p:cNvSpPr/>
          <p:nvPr/>
        </p:nvSpPr>
        <p:spPr>
          <a:xfrm>
            <a:off x="451116" y="1167275"/>
            <a:ext cx="2500169" cy="955567"/>
          </a:xfrm>
          <a:prstGeom prst="wedgeEllipseCallout">
            <a:avLst>
              <a:gd name="adj1" fmla="val 53976"/>
              <a:gd name="adj2" fmla="val 4343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7030A0"/>
                </a:solidFill>
                <a:latin typeface="Twinkl" pitchFamily="2" charset="0"/>
              </a:rPr>
              <a:t>Confidence</a:t>
            </a:r>
          </a:p>
        </p:txBody>
      </p:sp>
      <p:sp>
        <p:nvSpPr>
          <p:cNvPr id="13" name="Speech Bubble: Oval 12">
            <a:extLst>
              <a:ext uri="{FF2B5EF4-FFF2-40B4-BE49-F238E27FC236}">
                <a16:creationId xmlns:a16="http://schemas.microsoft.com/office/drawing/2014/main" id="{31F3A0B7-4AE5-4CCC-8E9F-40789866768B}"/>
              </a:ext>
            </a:extLst>
          </p:cNvPr>
          <p:cNvSpPr/>
          <p:nvPr/>
        </p:nvSpPr>
        <p:spPr>
          <a:xfrm>
            <a:off x="1035967" y="2449866"/>
            <a:ext cx="2757487" cy="955567"/>
          </a:xfrm>
          <a:prstGeom prst="wedgeEllipseCallout">
            <a:avLst>
              <a:gd name="adj1" fmla="val 56193"/>
              <a:gd name="adj2" fmla="val 3557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7030A0"/>
                </a:solidFill>
                <a:latin typeface="Twinkl" pitchFamily="2" charset="0"/>
              </a:rPr>
              <a:t>Explore</a:t>
            </a:r>
          </a:p>
        </p:txBody>
      </p:sp>
      <p:sp>
        <p:nvSpPr>
          <p:cNvPr id="14" name="Speech Bubble: Oval 13">
            <a:extLst>
              <a:ext uri="{FF2B5EF4-FFF2-40B4-BE49-F238E27FC236}">
                <a16:creationId xmlns:a16="http://schemas.microsoft.com/office/drawing/2014/main" id="{F93305F0-C20F-4E6A-A23E-6DC27172D287}"/>
              </a:ext>
            </a:extLst>
          </p:cNvPr>
          <p:cNvSpPr/>
          <p:nvPr/>
        </p:nvSpPr>
        <p:spPr>
          <a:xfrm>
            <a:off x="276060" y="3651694"/>
            <a:ext cx="2757487" cy="1121516"/>
          </a:xfrm>
          <a:prstGeom prst="wedgeEllipseCallout">
            <a:avLst>
              <a:gd name="adj1" fmla="val 50799"/>
              <a:gd name="adj2" fmla="val 4814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7030A0"/>
                </a:solidFill>
                <a:latin typeface="Twinkl" pitchFamily="2" charset="0"/>
              </a:rPr>
              <a:t>Problem solving </a:t>
            </a:r>
          </a:p>
        </p:txBody>
      </p:sp>
      <p:pic>
        <p:nvPicPr>
          <p:cNvPr id="11" name="Picture 10">
            <a:extLst>
              <a:ext uri="{FF2B5EF4-FFF2-40B4-BE49-F238E27FC236}">
                <a16:creationId xmlns:a16="http://schemas.microsoft.com/office/drawing/2014/main" id="{E9EC8066-413A-4CEC-BE70-71AE2CA0F0F1}"/>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9428" b="6041"/>
          <a:stretch/>
        </p:blipFill>
        <p:spPr>
          <a:xfrm>
            <a:off x="4484648" y="1193931"/>
            <a:ext cx="3392525" cy="3467435"/>
          </a:xfrm>
          <a:prstGeom prst="rect">
            <a:avLst/>
          </a:prstGeom>
        </p:spPr>
      </p:pic>
    </p:spTree>
    <p:extLst>
      <p:ext uri="{BB962C8B-B14F-4D97-AF65-F5344CB8AC3E}">
        <p14:creationId xmlns:p14="http://schemas.microsoft.com/office/powerpoint/2010/main" val="19685000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17BA2-1AB3-48CF-A54A-636347C5D033}"/>
              </a:ext>
            </a:extLst>
          </p:cNvPr>
          <p:cNvSpPr>
            <a:spLocks noGrp="1"/>
          </p:cNvSpPr>
          <p:nvPr>
            <p:ph type="title"/>
          </p:nvPr>
        </p:nvSpPr>
        <p:spPr>
          <a:xfrm>
            <a:off x="838199" y="-19130"/>
            <a:ext cx="10515600" cy="1325563"/>
          </a:xfrm>
        </p:spPr>
        <p:txBody>
          <a:bodyPr>
            <a:normAutofit/>
          </a:bodyPr>
          <a:lstStyle/>
          <a:p>
            <a:pPr algn="ctr"/>
            <a:r>
              <a:rPr lang="en-US" sz="7200" b="1" dirty="0">
                <a:solidFill>
                  <a:srgbClr val="00B0F0"/>
                </a:solidFill>
                <a:latin typeface="Twinkl" pitchFamily="2" charset="0"/>
              </a:rPr>
              <a:t>Resilience</a:t>
            </a:r>
            <a:r>
              <a:rPr lang="en-US" sz="7200" b="1" dirty="0">
                <a:solidFill>
                  <a:srgbClr val="7030A0"/>
                </a:solidFill>
                <a:latin typeface="Twinkl" pitchFamily="2" charset="0"/>
              </a:rPr>
              <a:t> </a:t>
            </a:r>
            <a:r>
              <a:rPr lang="en-US" sz="7200" b="1" dirty="0">
                <a:solidFill>
                  <a:srgbClr val="FF0000"/>
                </a:solidFill>
                <a:latin typeface="Twinkl" pitchFamily="2" charset="0"/>
              </a:rPr>
              <a:t> </a:t>
            </a:r>
            <a:endParaRPr lang="en-GB" sz="7200" b="1" dirty="0">
              <a:solidFill>
                <a:srgbClr val="FF0000"/>
              </a:solidFill>
              <a:latin typeface="Twinkl" pitchFamily="2" charset="0"/>
            </a:endParaRPr>
          </a:p>
        </p:txBody>
      </p:sp>
      <p:sp>
        <p:nvSpPr>
          <p:cNvPr id="7" name="Speech Bubble: Oval 6">
            <a:extLst>
              <a:ext uri="{FF2B5EF4-FFF2-40B4-BE49-F238E27FC236}">
                <a16:creationId xmlns:a16="http://schemas.microsoft.com/office/drawing/2014/main" id="{3CDC98A9-93D6-4C1F-B173-4702C9E69A6D}"/>
              </a:ext>
            </a:extLst>
          </p:cNvPr>
          <p:cNvSpPr/>
          <p:nvPr/>
        </p:nvSpPr>
        <p:spPr>
          <a:xfrm>
            <a:off x="8799714" y="829695"/>
            <a:ext cx="3016639" cy="1174224"/>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00B0F0"/>
                </a:solidFill>
                <a:latin typeface="Twinkl" pitchFamily="2" charset="0"/>
              </a:rPr>
              <a:t>Concentrate</a:t>
            </a:r>
          </a:p>
        </p:txBody>
      </p:sp>
      <p:sp>
        <p:nvSpPr>
          <p:cNvPr id="8" name="Speech Bubble: Oval 7">
            <a:extLst>
              <a:ext uri="{FF2B5EF4-FFF2-40B4-BE49-F238E27FC236}">
                <a16:creationId xmlns:a16="http://schemas.microsoft.com/office/drawing/2014/main" id="{967876C8-48C2-4C14-93CB-257077FD7367}"/>
              </a:ext>
            </a:extLst>
          </p:cNvPr>
          <p:cNvSpPr/>
          <p:nvPr/>
        </p:nvSpPr>
        <p:spPr>
          <a:xfrm>
            <a:off x="8580925" y="2298114"/>
            <a:ext cx="2879712" cy="1078207"/>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00B0F0"/>
                </a:solidFill>
                <a:latin typeface="Twinkl" pitchFamily="2" charset="0"/>
              </a:rPr>
              <a:t>Believing</a:t>
            </a:r>
            <a:r>
              <a:rPr lang="en-GB" sz="2800" b="1" dirty="0">
                <a:solidFill>
                  <a:srgbClr val="7030A0"/>
                </a:solidFill>
                <a:latin typeface="Twinkl" pitchFamily="2" charset="0"/>
              </a:rPr>
              <a:t> </a:t>
            </a:r>
          </a:p>
        </p:txBody>
      </p:sp>
      <p:sp>
        <p:nvSpPr>
          <p:cNvPr id="9" name="Speech Bubble: Oval 8">
            <a:extLst>
              <a:ext uri="{FF2B5EF4-FFF2-40B4-BE49-F238E27FC236}">
                <a16:creationId xmlns:a16="http://schemas.microsoft.com/office/drawing/2014/main" id="{0FD3E440-D3F2-411D-8D7B-9E53BF5FC2BE}"/>
              </a:ext>
            </a:extLst>
          </p:cNvPr>
          <p:cNvSpPr/>
          <p:nvPr/>
        </p:nvSpPr>
        <p:spPr>
          <a:xfrm>
            <a:off x="9121764" y="3562489"/>
            <a:ext cx="2879711" cy="1289446"/>
          </a:xfrm>
          <a:prstGeom prst="wedgeEllipseCallout">
            <a:avLst>
              <a:gd name="adj1" fmla="val -67197"/>
              <a:gd name="adj2" fmla="val 1200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00B0F0"/>
                </a:solidFill>
                <a:latin typeface="Twinkl" pitchFamily="2" charset="0"/>
              </a:rPr>
              <a:t>Trying our best</a:t>
            </a:r>
          </a:p>
        </p:txBody>
      </p:sp>
      <p:sp>
        <p:nvSpPr>
          <p:cNvPr id="12" name="Speech Bubble: Oval 11">
            <a:extLst>
              <a:ext uri="{FF2B5EF4-FFF2-40B4-BE49-F238E27FC236}">
                <a16:creationId xmlns:a16="http://schemas.microsoft.com/office/drawing/2014/main" id="{E33C40F4-1024-4450-9FF4-AF3C3D449B31}"/>
              </a:ext>
            </a:extLst>
          </p:cNvPr>
          <p:cNvSpPr/>
          <p:nvPr/>
        </p:nvSpPr>
        <p:spPr>
          <a:xfrm>
            <a:off x="369591" y="829695"/>
            <a:ext cx="3467214" cy="1197983"/>
          </a:xfrm>
          <a:prstGeom prst="wedgeEllipseCallout">
            <a:avLst>
              <a:gd name="adj1" fmla="val 53976"/>
              <a:gd name="adj2" fmla="val 4343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00B0F0"/>
                </a:solidFill>
                <a:latin typeface="Twinkl" pitchFamily="2" charset="0"/>
              </a:rPr>
              <a:t>Determination</a:t>
            </a:r>
          </a:p>
        </p:txBody>
      </p:sp>
      <p:sp>
        <p:nvSpPr>
          <p:cNvPr id="13" name="Speech Bubble: Oval 12">
            <a:extLst>
              <a:ext uri="{FF2B5EF4-FFF2-40B4-BE49-F238E27FC236}">
                <a16:creationId xmlns:a16="http://schemas.microsoft.com/office/drawing/2014/main" id="{31F3A0B7-4AE5-4CCC-8E9F-40789866768B}"/>
              </a:ext>
            </a:extLst>
          </p:cNvPr>
          <p:cNvSpPr/>
          <p:nvPr/>
        </p:nvSpPr>
        <p:spPr>
          <a:xfrm>
            <a:off x="1177959" y="2266255"/>
            <a:ext cx="2857927" cy="1186932"/>
          </a:xfrm>
          <a:prstGeom prst="wedgeEllipseCallout">
            <a:avLst>
              <a:gd name="adj1" fmla="val 56193"/>
              <a:gd name="adj2" fmla="val 3557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00B0F0"/>
                </a:solidFill>
                <a:latin typeface="Twinkl" pitchFamily="2" charset="0"/>
              </a:rPr>
              <a:t>Never give up</a:t>
            </a:r>
          </a:p>
        </p:txBody>
      </p:sp>
      <p:sp>
        <p:nvSpPr>
          <p:cNvPr id="14" name="Speech Bubble: Oval 13">
            <a:extLst>
              <a:ext uri="{FF2B5EF4-FFF2-40B4-BE49-F238E27FC236}">
                <a16:creationId xmlns:a16="http://schemas.microsoft.com/office/drawing/2014/main" id="{F93305F0-C20F-4E6A-A23E-6DC27172D287}"/>
              </a:ext>
            </a:extLst>
          </p:cNvPr>
          <p:cNvSpPr/>
          <p:nvPr/>
        </p:nvSpPr>
        <p:spPr>
          <a:xfrm>
            <a:off x="126248" y="3638516"/>
            <a:ext cx="2943990" cy="1132566"/>
          </a:xfrm>
          <a:prstGeom prst="wedgeEllipseCallout">
            <a:avLst>
              <a:gd name="adj1" fmla="val 50799"/>
              <a:gd name="adj2" fmla="val 4814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00B0F0"/>
                </a:solidFill>
                <a:latin typeface="Twinkl" pitchFamily="2" charset="0"/>
              </a:rPr>
              <a:t>Growth mindset</a:t>
            </a:r>
          </a:p>
        </p:txBody>
      </p:sp>
      <p:pic>
        <p:nvPicPr>
          <p:cNvPr id="11" name="Picture 4" descr="Paralympian Ellie Simmonds explores ...">
            <a:extLst>
              <a:ext uri="{FF2B5EF4-FFF2-40B4-BE49-F238E27FC236}">
                <a16:creationId xmlns:a16="http://schemas.microsoft.com/office/drawing/2014/main" id="{8BB33D42-F0E0-4B75-A271-022B746026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554"/>
          <a:stretch/>
        </p:blipFill>
        <p:spPr bwMode="auto">
          <a:xfrm>
            <a:off x="4902782" y="1054779"/>
            <a:ext cx="2386438" cy="331527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0A375F3-F592-437A-AC18-2351800BD011}"/>
              </a:ext>
            </a:extLst>
          </p:cNvPr>
          <p:cNvSpPr/>
          <p:nvPr/>
        </p:nvSpPr>
        <p:spPr>
          <a:xfrm>
            <a:off x="1711063" y="4771082"/>
            <a:ext cx="8850556" cy="1938992"/>
          </a:xfrm>
          <a:prstGeom prst="rect">
            <a:avLst/>
          </a:prstGeom>
        </p:spPr>
        <p:txBody>
          <a:bodyPr wrap="square">
            <a:spAutoFit/>
          </a:bodyPr>
          <a:lstStyle/>
          <a:p>
            <a:pPr algn="ctr"/>
            <a:r>
              <a:rPr lang="en-US" sz="2400" b="1" u="sng" dirty="0">
                <a:latin typeface="Twinkl" pitchFamily="2" charset="0"/>
              </a:rPr>
              <a:t>Ellie Simmonds – British Paralympian</a:t>
            </a:r>
          </a:p>
          <a:p>
            <a:pPr algn="ctr"/>
            <a:r>
              <a:rPr lang="en-US" sz="2400" dirty="0">
                <a:latin typeface="Twinkl" pitchFamily="2" charset="0"/>
              </a:rPr>
              <a:t>Ellie has dwarfism, her arms and legs are short but her body </a:t>
            </a:r>
          </a:p>
          <a:p>
            <a:pPr algn="ctr"/>
            <a:r>
              <a:rPr lang="en-US" sz="2400" dirty="0">
                <a:latin typeface="Twinkl" pitchFamily="2" charset="0"/>
              </a:rPr>
              <a:t>is of a normal length. She has won a total of 26 gold medals </a:t>
            </a:r>
          </a:p>
          <a:p>
            <a:pPr algn="ctr"/>
            <a:r>
              <a:rPr lang="en-GB" sz="2400" dirty="0">
                <a:latin typeface="Twinkl" pitchFamily="2" charset="0"/>
              </a:rPr>
              <a:t>whilst competing in the Olympics, World Championships </a:t>
            </a:r>
          </a:p>
          <a:p>
            <a:pPr algn="ctr"/>
            <a:r>
              <a:rPr lang="en-GB" sz="2400" dirty="0">
                <a:latin typeface="Twinkl" pitchFamily="2" charset="0"/>
              </a:rPr>
              <a:t>and European Championship swimming events. </a:t>
            </a:r>
          </a:p>
        </p:txBody>
      </p:sp>
    </p:spTree>
    <p:extLst>
      <p:ext uri="{BB962C8B-B14F-4D97-AF65-F5344CB8AC3E}">
        <p14:creationId xmlns:p14="http://schemas.microsoft.com/office/powerpoint/2010/main" val="35325170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TotalTime>
  <Words>238</Words>
  <Application>Microsoft Office PowerPoint</Application>
  <PresentationFormat>Widescreen</PresentationFormat>
  <Paragraphs>44</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Twinkl</vt:lpstr>
      <vt:lpstr>Office Theme</vt:lpstr>
      <vt:lpstr>Southwater Infant Academy   Learning Powers </vt:lpstr>
      <vt:lpstr>Relationships </vt:lpstr>
      <vt:lpstr>Reflectiveness </vt:lpstr>
      <vt:lpstr>Resourcefulness </vt:lpstr>
      <vt:lpstr>Resilience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Southwater Infant Academy   Learning Powers</dc:title>
  <dc:creator>Jodie Clout</dc:creator>
  <cp:lastModifiedBy>Adele Jones</cp:lastModifiedBy>
  <cp:revision>21</cp:revision>
  <dcterms:created xsi:type="dcterms:W3CDTF">2024-07-12T08:42:44Z</dcterms:created>
  <dcterms:modified xsi:type="dcterms:W3CDTF">2025-09-23T12:01:17Z</dcterms:modified>
</cp:coreProperties>
</file>