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27"/>
  </p:notesMasterIdLst>
  <p:handoutMasterIdLst>
    <p:handoutMasterId r:id="rId28"/>
  </p:handoutMasterIdLst>
  <p:sldIdLst>
    <p:sldId id="256" r:id="rId5"/>
    <p:sldId id="257" r:id="rId6"/>
    <p:sldId id="259" r:id="rId7"/>
    <p:sldId id="289" r:id="rId8"/>
    <p:sldId id="270" r:id="rId9"/>
    <p:sldId id="265" r:id="rId10"/>
    <p:sldId id="275" r:id="rId11"/>
    <p:sldId id="290" r:id="rId12"/>
    <p:sldId id="273" r:id="rId13"/>
    <p:sldId id="274" r:id="rId14"/>
    <p:sldId id="261" r:id="rId15"/>
    <p:sldId id="288" r:id="rId16"/>
    <p:sldId id="279" r:id="rId17"/>
    <p:sldId id="266" r:id="rId18"/>
    <p:sldId id="262" r:id="rId19"/>
    <p:sldId id="291" r:id="rId20"/>
    <p:sldId id="264" r:id="rId21"/>
    <p:sldId id="286" r:id="rId22"/>
    <p:sldId id="267" r:id="rId23"/>
    <p:sldId id="292" r:id="rId24"/>
    <p:sldId id="269" r:id="rId25"/>
    <p:sldId id="268" r:id="rId26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617B"/>
    <a:srgbClr val="A3D4D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5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A0CCEDF9-BD96-487D-8C95-A3BED7E4CB55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4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11892DBC-EE08-41C6-8A1A-BB2E1F7761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77711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2A92F905-6C94-4D2B-BDD9-16BEA8ECCBEF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CDD366E4-59A1-4046-BFD0-29E540C1F80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39789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D366E4-59A1-4046-BFD0-29E540C1F802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28183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itle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F5C5C-1BE4-49B2-9315-B99D402B74DF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3144FE5-1EC5-4105-8BCE-23E9B5B187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27" name="Content Placeholder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F5C5C-1BE4-49B2-9315-B99D402B74DF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3144FE5-1EC5-4105-8BCE-23E9B5B187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F5C5C-1BE4-49B2-9315-B99D402B74DF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44FE5-1EC5-4105-8BCE-23E9B5B187E8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1" name="Date Placeholder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F5C5C-1BE4-49B2-9315-B99D402B74DF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44FE5-1EC5-4105-8BCE-23E9B5B187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itle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25" name="Text Placeholder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8" name="Content Placeholder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F5C5C-1BE4-49B2-9315-B99D402B74DF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3144FE5-1EC5-4105-8BCE-23E9B5B187E8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Straight Connector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F5C5C-1BE4-49B2-9315-B99D402B74DF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44FE5-1EC5-4105-8BCE-23E9B5B187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F5C5C-1BE4-49B2-9315-B99D402B74DF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44FE5-1EC5-4105-8BCE-23E9B5B187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6" name="Text Placeholder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25" name="Date Placeholder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F5C5C-1BE4-49B2-9315-B99D402B74DF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29" name="Footer Placeholder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44FE5-1EC5-4105-8BCE-23E9B5B187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/>
              <a:t>Click icon to add picture</a:t>
            </a:r>
            <a:endParaRPr kumimoji="0"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F5C5C-1BE4-49B2-9315-B99D402B74DF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1" name="Slide Number Placeholder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44FE5-1EC5-4105-8BCE-23E9B5B187E8}" type="slidenum">
              <a:rPr lang="en-GB" smtClean="0"/>
              <a:t>‹#›</a:t>
            </a:fld>
            <a:endParaRPr lang="en-GB"/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6" name="Text Placeholder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F5C5C-1BE4-49B2-9315-B99D402B74DF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44FE5-1EC5-4105-8BCE-23E9B5B187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8F5C5C-1BE4-49B2-9315-B99D402B74DF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144FE5-1EC5-4105-8BCE-23E9B5B187E8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Text Placeholder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F8F5C5C-1BE4-49B2-9315-B99D402B74DF}" type="datetimeFigureOut">
              <a:rPr lang="en-GB" smtClean="0"/>
              <a:t>15/03/2022</a:t>
            </a:fld>
            <a:endParaRPr lang="en-GB"/>
          </a:p>
        </p:txBody>
      </p:sp>
      <p:sp>
        <p:nvSpPr>
          <p:cNvPr id="28" name="Footer Placeholder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3144FE5-1EC5-4105-8BCE-23E9B5B187E8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Title Placeholder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Straight Connector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file:///C:\Users\ccavallo\Desktop\2018%20KS1%20reading%20working%20at%20greater%20depth%20Pupil%20G.mp4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cap="none" dirty="0">
                <a:latin typeface="SassoonPrimary" panose="020B0500000000000000" pitchFamily="34" charset="0"/>
              </a:rPr>
              <a:t>Assessment and Supporting Learning in Year 2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latin typeface="SassoonPrimary" panose="020B0500000000000000" pitchFamily="34" charset="0"/>
              </a:rPr>
              <a:t>The </a:t>
            </a:r>
            <a:r>
              <a:rPr lang="en-GB" dirty="0" err="1">
                <a:latin typeface="SassoonPrimary" panose="020B0500000000000000" pitchFamily="34" charset="0"/>
              </a:rPr>
              <a:t>Southwater</a:t>
            </a:r>
            <a:r>
              <a:rPr lang="en-GB" dirty="0">
                <a:latin typeface="SassoonPrimary" panose="020B0500000000000000" pitchFamily="34" charset="0"/>
              </a:rPr>
              <a:t> Infant Academy</a:t>
            </a:r>
          </a:p>
        </p:txBody>
      </p:sp>
    </p:spTree>
    <p:extLst>
      <p:ext uri="{BB962C8B-B14F-4D97-AF65-F5344CB8AC3E}">
        <p14:creationId xmlns:p14="http://schemas.microsoft.com/office/powerpoint/2010/main" val="13041565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cap="none" dirty="0">
                <a:latin typeface="SassoonPrimary" panose="020B0500000000000000" pitchFamily="34" charset="0"/>
              </a:rPr>
              <a:t>Aims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SassoonPrimary" panose="020B0500000000000000" pitchFamily="34" charset="0"/>
              </a:rPr>
              <a:t>Inform you of the assessment procedures that take place at the end of Year 2.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SassoonPrimary" panose="020B0500000000000000" pitchFamily="34" charset="0"/>
              </a:rPr>
              <a:t>Provide you with information about what the expectations for Year 2 look like in Reading, Writing and Maths, and suggest ideas for supporting your child with their learning.</a:t>
            </a:r>
          </a:p>
        </p:txBody>
      </p:sp>
    </p:spTree>
    <p:extLst>
      <p:ext uri="{BB962C8B-B14F-4D97-AF65-F5344CB8AC3E}">
        <p14:creationId xmlns:p14="http://schemas.microsoft.com/office/powerpoint/2010/main" val="22548368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cap="none" dirty="0">
                <a:latin typeface="SassoonPrimary" panose="020B0500000000000000" pitchFamily="34" charset="0"/>
              </a:rPr>
              <a:t>What is Assessment looking for?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700808"/>
            <a:ext cx="9144000" cy="3672408"/>
          </a:xfrm>
        </p:spPr>
        <p:txBody>
          <a:bodyPr>
            <a:normAutofit/>
          </a:bodyPr>
          <a:lstStyle/>
          <a:p>
            <a:pPr marL="549275" indent="-457200">
              <a:buFont typeface="Arial" panose="020B0604020202020204" pitchFamily="34" charset="0"/>
              <a:buChar char="•"/>
            </a:pPr>
            <a:r>
              <a:rPr lang="en-GB" altLang="en-US" sz="3000" dirty="0">
                <a:latin typeface="Comic Sans MS" panose="030F0702030302020204" pitchFamily="66" charset="0"/>
              </a:rPr>
              <a:t>The National Curriculum teacher assessments and tests at the end of Key Stage 1 have been designed to give you, and the </a:t>
            </a:r>
          </a:p>
          <a:p>
            <a:pPr marL="92075" indent="447675">
              <a:buNone/>
            </a:pPr>
            <a:r>
              <a:rPr lang="en-GB" altLang="en-US" sz="3000" dirty="0">
                <a:latin typeface="Comic Sans MS" panose="030F0702030302020204" pitchFamily="66" charset="0"/>
              </a:rPr>
              <a:t>Academy, information about</a:t>
            </a:r>
          </a:p>
          <a:p>
            <a:pPr marL="92075" indent="447675">
              <a:buNone/>
            </a:pPr>
            <a:r>
              <a:rPr lang="en-GB" altLang="en-US" sz="3000" dirty="0">
                <a:latin typeface="Comic Sans MS" panose="030F0702030302020204" pitchFamily="66" charset="0"/>
              </a:rPr>
              <a:t>how well your child is doing.</a:t>
            </a:r>
          </a:p>
        </p:txBody>
      </p:sp>
    </p:spTree>
    <p:extLst>
      <p:ext uri="{BB962C8B-B14F-4D97-AF65-F5344CB8AC3E}">
        <p14:creationId xmlns:p14="http://schemas.microsoft.com/office/powerpoint/2010/main" val="2371368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cap="none" dirty="0">
                <a:latin typeface="SassoonPrimary" panose="020B0500000000000000" pitchFamily="34" charset="0"/>
              </a:rPr>
              <a:t>Teacher Assessments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700808"/>
            <a:ext cx="8136904" cy="3672408"/>
          </a:xfrm>
        </p:spPr>
        <p:txBody>
          <a:bodyPr>
            <a:normAutofit fontScale="850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altLang="en-US" dirty="0">
                <a:latin typeface="Comic Sans MS" panose="030F0702030302020204" pitchFamily="66" charset="0"/>
              </a:rPr>
              <a:t>At the end of Key Stage 1 your child’s teacher will formally assess their performance.  This assessment is used along with the National Tests to measure your child’s progress and attainment.</a:t>
            </a:r>
          </a:p>
          <a:p>
            <a:pPr>
              <a:buFont typeface="Arial" panose="020B0604020202020204" pitchFamily="34" charset="0"/>
              <a:buChar char="•"/>
            </a:pPr>
            <a:endParaRPr lang="en-GB" altLang="en-US" dirty="0"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altLang="en-US" dirty="0">
                <a:latin typeface="Comic Sans MS" panose="030F0702030302020204" pitchFamily="66" charset="0"/>
              </a:rPr>
              <a:t>Of course your child’s teacher will be informally assessing their learning at other times (almost daily), in order to plan future teaching.</a:t>
            </a:r>
            <a:endParaRPr lang="en-GB" altLang="en-US" sz="3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08820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cap="none" dirty="0">
                <a:latin typeface="SassoonPrimary" panose="020B0500000000000000" pitchFamily="34" charset="0"/>
              </a:rPr>
              <a:t>Teacher Assessment and Tests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99174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GB" altLang="en-US" dirty="0">
                <a:latin typeface="Comic Sans MS" panose="030F0702030302020204" pitchFamily="66" charset="0"/>
              </a:rPr>
              <a:t>Teacher Assessment at the end of Key Stage 1 covers:</a:t>
            </a:r>
          </a:p>
          <a:p>
            <a:pPr marL="0" indent="0">
              <a:buNone/>
            </a:pPr>
            <a:endParaRPr lang="en-GB" altLang="en-US" dirty="0"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altLang="en-US" dirty="0">
                <a:latin typeface="Comic Sans MS" panose="030F0702030302020204" pitchFamily="66" charset="0"/>
              </a:rPr>
              <a:t>Reading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altLang="en-US" dirty="0">
                <a:latin typeface="Comic Sans MS" panose="030F0702030302020204" pitchFamily="66" charset="0"/>
              </a:rPr>
              <a:t>Writing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altLang="en-US" dirty="0">
                <a:latin typeface="Comic Sans MS" panose="030F0702030302020204" pitchFamily="66" charset="0"/>
              </a:rPr>
              <a:t>Maths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altLang="en-US" dirty="0">
                <a:latin typeface="Comic Sans MS" panose="030F0702030302020204" pitchFamily="66" charset="0"/>
              </a:rPr>
              <a:t>Science</a:t>
            </a:r>
          </a:p>
          <a:p>
            <a:endParaRPr lang="en-GB" altLang="en-US" dirty="0">
              <a:latin typeface="Comic Sans MS" panose="030F0702030302020204" pitchFamily="66" charset="0"/>
            </a:endParaRPr>
          </a:p>
          <a:p>
            <a:pPr>
              <a:buNone/>
            </a:pPr>
            <a:r>
              <a:rPr lang="en-GB" altLang="en-US" dirty="0">
                <a:latin typeface="Comic Sans MS" panose="030F0702030302020204" pitchFamily="66" charset="0"/>
              </a:rPr>
              <a:t>Key Stage 1 tests cover:</a:t>
            </a:r>
          </a:p>
          <a:p>
            <a:pPr>
              <a:buNone/>
            </a:pPr>
            <a:endParaRPr lang="en-GB" altLang="en-US" dirty="0"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altLang="en-US" dirty="0">
                <a:latin typeface="Comic Sans MS" panose="030F0702030302020204" pitchFamily="66" charset="0"/>
              </a:rPr>
              <a:t>Reading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altLang="en-US" dirty="0">
                <a:latin typeface="Comic Sans MS" panose="030F0702030302020204" pitchFamily="66" charset="0"/>
              </a:rPr>
              <a:t>Maths</a:t>
            </a:r>
          </a:p>
        </p:txBody>
      </p:sp>
    </p:spTree>
    <p:extLst>
      <p:ext uri="{BB962C8B-B14F-4D97-AF65-F5344CB8AC3E}">
        <p14:creationId xmlns:p14="http://schemas.microsoft.com/office/powerpoint/2010/main" val="29593372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78098"/>
          </a:xfrm>
        </p:spPr>
        <p:txBody>
          <a:bodyPr>
            <a:normAutofit/>
          </a:bodyPr>
          <a:lstStyle/>
          <a:p>
            <a:r>
              <a:rPr lang="en-GB" cap="none" dirty="0">
                <a:latin typeface="SassoonPrimary" panose="020B0500000000000000" pitchFamily="34" charset="0"/>
              </a:rPr>
              <a:t>Reading Expectations and Behaviour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052736"/>
            <a:ext cx="8964488" cy="5733256"/>
          </a:xfrm>
        </p:spPr>
        <p:txBody>
          <a:bodyPr>
            <a:noAutofit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en-GB" sz="2100" dirty="0">
                <a:latin typeface="SassoonPrimary" panose="020B0500000000000000" pitchFamily="34" charset="0"/>
              </a:rPr>
              <a:t>Expected Standard: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" panose="020B0500000000000000" pitchFamily="34" charset="0"/>
              </a:rPr>
              <a:t>read accurately most words of two or more syllables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" panose="020B0500000000000000" pitchFamily="34" charset="0"/>
              </a:rPr>
              <a:t>read most words containing common suffixes (e.g. </a:t>
            </a:r>
            <a:r>
              <a:rPr lang="en-GB" sz="2000" dirty="0" err="1">
                <a:latin typeface="SassoonPrimary" panose="020B0500000000000000" pitchFamily="34" charset="0"/>
              </a:rPr>
              <a:t>ly</a:t>
            </a:r>
            <a:r>
              <a:rPr lang="en-GB" sz="2000" dirty="0">
                <a:latin typeface="SassoonPrimary" panose="020B0500000000000000" pitchFamily="34" charset="0"/>
              </a:rPr>
              <a:t>, -</a:t>
            </a:r>
            <a:r>
              <a:rPr lang="en-GB" sz="2000" dirty="0" err="1">
                <a:latin typeface="SassoonPrimary" panose="020B0500000000000000" pitchFamily="34" charset="0"/>
              </a:rPr>
              <a:t>ful</a:t>
            </a:r>
            <a:r>
              <a:rPr lang="en-GB" sz="2000" dirty="0">
                <a:latin typeface="SassoonPrimary" panose="020B0500000000000000" pitchFamily="34" charset="0"/>
              </a:rPr>
              <a:t>, -</a:t>
            </a:r>
            <a:r>
              <a:rPr lang="en-GB" sz="2000" dirty="0" err="1">
                <a:latin typeface="SassoonPrimary" panose="020B0500000000000000" pitchFamily="34" charset="0"/>
              </a:rPr>
              <a:t>ing</a:t>
            </a:r>
            <a:r>
              <a:rPr lang="en-GB" sz="2000" dirty="0">
                <a:latin typeface="SassoonPrimary" panose="020B0500000000000000" pitchFamily="34" charset="0"/>
              </a:rPr>
              <a:t>, -ness)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" panose="020B0500000000000000" pitchFamily="34" charset="0"/>
              </a:rPr>
              <a:t>read most common exception words 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" panose="020B0500000000000000" pitchFamily="34" charset="0"/>
              </a:rPr>
              <a:t>read most words accurately </a:t>
            </a:r>
            <a:r>
              <a:rPr lang="en-US" sz="2000" dirty="0">
                <a:latin typeface="SassoonPrimary" panose="020B0500000000000000" pitchFamily="34" charset="0"/>
              </a:rPr>
              <a:t>and fluently, to allow them to focus on their understanding rather than on decoding individual words</a:t>
            </a:r>
          </a:p>
          <a:p>
            <a:pPr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" panose="020B0500000000000000" pitchFamily="34" charset="0"/>
              </a:rPr>
              <a:t>sound out most unfamiliar words accurately, </a:t>
            </a:r>
          </a:p>
          <a:p>
            <a:pPr marL="357188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2000" dirty="0">
                <a:latin typeface="SassoonPrimary" panose="020B0500000000000000" pitchFamily="34" charset="0"/>
              </a:rPr>
              <a:t>without undue hesitation </a:t>
            </a:r>
          </a:p>
          <a:p>
            <a:pPr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" panose="020B0500000000000000" pitchFamily="34" charset="0"/>
              </a:rPr>
              <a:t>check reading makes sense to them, correcting any </a:t>
            </a:r>
          </a:p>
          <a:p>
            <a:pPr marL="0" indent="354013"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2000" dirty="0">
                <a:latin typeface="SassoonPrimary" panose="020B0500000000000000" pitchFamily="34" charset="0"/>
              </a:rPr>
              <a:t>inaccurate reading</a:t>
            </a:r>
          </a:p>
          <a:p>
            <a:pPr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" panose="020B0500000000000000" pitchFamily="34" charset="0"/>
              </a:rPr>
              <a:t>answer questions and make some inferences</a:t>
            </a:r>
          </a:p>
          <a:p>
            <a:pPr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" panose="020B0500000000000000" pitchFamily="34" charset="0"/>
              </a:rPr>
              <a:t>explain what has happened so far in what they </a:t>
            </a:r>
          </a:p>
          <a:p>
            <a:pPr marL="0" indent="354013"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2000" dirty="0">
                <a:latin typeface="SassoonPrimary" panose="020B0500000000000000" pitchFamily="34" charset="0"/>
              </a:rPr>
              <a:t>have read </a:t>
            </a:r>
          </a:p>
          <a:p>
            <a:pPr marL="0" indent="0">
              <a:buNone/>
            </a:pPr>
            <a:endParaRPr lang="en-GB" sz="2300" dirty="0">
              <a:latin typeface="SassoonPrimary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8583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964488" cy="1340768"/>
          </a:xfrm>
          <a:noFill/>
        </p:spPr>
        <p:txBody>
          <a:bodyPr>
            <a:normAutofit/>
          </a:bodyPr>
          <a:lstStyle/>
          <a:p>
            <a:r>
              <a:rPr lang="en-GB" sz="3300" cap="none" dirty="0">
                <a:latin typeface="SassoonPrimary" panose="020B0500000000000000" pitchFamily="34" charset="0"/>
              </a:rPr>
              <a:t>Greater Depth within the Expected Standard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528" y="1340768"/>
            <a:ext cx="8568952" cy="5256584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dirty="0">
                <a:latin typeface="SassoonPrimary" panose="020B0500000000000000" pitchFamily="34" charset="0"/>
              </a:rPr>
              <a:t>The pupil can, in a book they are reading independently:</a:t>
            </a:r>
          </a:p>
          <a:p>
            <a:pPr marL="0" indent="0">
              <a:buNone/>
            </a:pPr>
            <a:endParaRPr lang="en-GB" dirty="0">
              <a:latin typeface="SassoonPrimary" panose="020B0500000000000000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SassoonPrimary" panose="020B0500000000000000" pitchFamily="34" charset="0"/>
              </a:rPr>
              <a:t>make inferences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>
              <a:latin typeface="SassoonPrimary" panose="020B0500000000000000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SassoonPrimary" panose="020B0500000000000000" pitchFamily="34" charset="0"/>
              </a:rPr>
              <a:t>make a plausible prediction about  what might happen on the basis of what has been read so far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>
              <a:latin typeface="SassoonPrimary" panose="020B0500000000000000" pitchFamily="34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SassoonPrimary" panose="020B0500000000000000" pitchFamily="34" charset="0"/>
              </a:rPr>
              <a:t>make links between the book they are reading and other books they have read</a:t>
            </a:r>
          </a:p>
        </p:txBody>
      </p:sp>
      <p:sp>
        <p:nvSpPr>
          <p:cNvPr id="4" name="Rectangle 3">
            <a:hlinkClick r:id="rId2" action="ppaction://hlinkfile"/>
          </p:cNvPr>
          <p:cNvSpPr/>
          <p:nvPr/>
        </p:nvSpPr>
        <p:spPr>
          <a:xfrm>
            <a:off x="8028384" y="6237312"/>
            <a:ext cx="936104" cy="504056"/>
          </a:xfrm>
          <a:prstGeom prst="rect">
            <a:avLst/>
          </a:prstGeom>
          <a:solidFill>
            <a:srgbClr val="A3D4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020228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778098"/>
          </a:xfrm>
        </p:spPr>
        <p:txBody>
          <a:bodyPr>
            <a:normAutofit/>
          </a:bodyPr>
          <a:lstStyle/>
          <a:p>
            <a:r>
              <a:rPr lang="en-GB" cap="none" dirty="0">
                <a:latin typeface="SassoonPrimary" panose="020B0500000000000000" pitchFamily="34" charset="0"/>
              </a:rPr>
              <a:t>What can you do at home?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772816"/>
            <a:ext cx="8964488" cy="5013176"/>
          </a:xfrm>
        </p:spPr>
        <p:txBody>
          <a:bodyPr>
            <a:noAutofit/>
          </a:bodyPr>
          <a:lstStyle/>
          <a:p>
            <a:pPr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7894638" algn="l"/>
              </a:tabLst>
            </a:pPr>
            <a:r>
              <a:rPr lang="en-GB" altLang="en-US" sz="2400" dirty="0">
                <a:latin typeface="Comic Sans MS" panose="030F0702030302020204" pitchFamily="66" charset="0"/>
              </a:rPr>
              <a:t>Continue to read daily with your child.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7894638" algn="l"/>
              </a:tabLst>
            </a:pPr>
            <a:endParaRPr lang="en-GB" altLang="en-US" sz="2400" dirty="0"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7894638" algn="l"/>
              </a:tabLst>
            </a:pPr>
            <a:r>
              <a:rPr lang="en-GB" altLang="en-US" sz="2400" dirty="0">
                <a:latin typeface="Comic Sans MS" panose="030F0702030302020204" pitchFamily="66" charset="0"/>
              </a:rPr>
              <a:t>Ask questions about the book you have read with your child – particularly with their sharing book.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7894638" algn="l"/>
              </a:tabLst>
            </a:pPr>
            <a:endParaRPr lang="en-GB" altLang="en-US" sz="2400" dirty="0"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7894638" algn="l"/>
              </a:tabLst>
            </a:pPr>
            <a:r>
              <a:rPr lang="en-GB" altLang="en-US" sz="2400" dirty="0">
                <a:latin typeface="Comic Sans MS" panose="030F0702030302020204" pitchFamily="66" charset="0"/>
              </a:rPr>
              <a:t>Discuss interesting vocabulary choices and the meanings of any new vocabulary.</a:t>
            </a: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7894638" algn="l"/>
              </a:tabLst>
            </a:pPr>
            <a:endParaRPr lang="en-GB" altLang="en-US" sz="2400" dirty="0">
              <a:latin typeface="Comic Sans MS" panose="030F0702030302020204" pitchFamily="66" charset="0"/>
            </a:endParaRPr>
          </a:p>
          <a:p>
            <a:pPr>
              <a:lnSpc>
                <a:spcPct val="90000"/>
              </a:lnSpc>
              <a:buFont typeface="Arial" panose="020B0604020202020204" pitchFamily="34" charset="0"/>
              <a:buChar char="•"/>
              <a:tabLst>
                <a:tab pos="7894638" algn="l"/>
              </a:tabLst>
            </a:pPr>
            <a:r>
              <a:rPr lang="en-GB" altLang="en-US" sz="2400" dirty="0">
                <a:latin typeface="Comic Sans MS" panose="030F0702030302020204" pitchFamily="66" charset="0"/>
              </a:rPr>
              <a:t>Continue to support the children in learning the common exception words and practising phonics – both reading and writing.</a:t>
            </a:r>
          </a:p>
          <a:p>
            <a:pPr marL="0" indent="0">
              <a:buNone/>
            </a:pPr>
            <a:endParaRPr lang="en-GB" sz="2300" dirty="0">
              <a:latin typeface="SassoonPrimary" panose="020B0500000000000000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35860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cap="none" dirty="0">
                <a:latin typeface="SassoonPrimary" panose="020B0500000000000000" pitchFamily="34" charset="0"/>
              </a:rPr>
              <a:t>Useful Websites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328762"/>
            <a:ext cx="8812088" cy="4980557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SassoonPrimary" panose="020B0500000000000000" pitchFamily="34" charset="0"/>
              </a:rPr>
              <a:t>phonicsplay.co.uk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SassoonPrimary" panose="020B0500000000000000" pitchFamily="34" charset="0"/>
              </a:rPr>
              <a:t> selection of interactive games for all phonic phases. Mostly simple games</a:t>
            </a: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SassoonPrimary" panose="020B0500000000000000" pitchFamily="34" charset="0"/>
              </a:rPr>
              <a:t>phonicsplaycomics.co.uk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SassoonPrimary" panose="020B0500000000000000" pitchFamily="34" charset="0"/>
              </a:rPr>
              <a:t>generates comics online to support reading of specific phonic phases</a:t>
            </a: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SassoonPrimary" panose="020B0500000000000000" pitchFamily="34" charset="0"/>
              </a:rPr>
              <a:t>ictgames.com/</a:t>
            </a:r>
            <a:r>
              <a:rPr lang="en-GB" dirty="0" err="1">
                <a:solidFill>
                  <a:schemeClr val="tx1"/>
                </a:solidFill>
                <a:latin typeface="SassoonPrimary" panose="020B0500000000000000" pitchFamily="34" charset="0"/>
              </a:rPr>
              <a:t>mobilePage</a:t>
            </a:r>
            <a:r>
              <a:rPr lang="en-GB" dirty="0">
                <a:solidFill>
                  <a:schemeClr val="tx1"/>
                </a:solidFill>
                <a:latin typeface="SassoonPrimary" panose="020B0500000000000000" pitchFamily="34" charset="0"/>
              </a:rPr>
              <a:t>/literacy.html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SassoonPrimary" panose="020B0500000000000000" pitchFamily="34" charset="0"/>
              </a:rPr>
              <a:t>a great selection of games </a:t>
            </a:r>
          </a:p>
          <a:p>
            <a:pPr marL="0" indent="354013">
              <a:buNone/>
            </a:pPr>
            <a:r>
              <a:rPr lang="en-GB" dirty="0">
                <a:latin typeface="SassoonPrimary" panose="020B0500000000000000" pitchFamily="34" charset="0"/>
              </a:rPr>
              <a:t>that practise phonics and </a:t>
            </a:r>
          </a:p>
          <a:p>
            <a:pPr marL="0" indent="354013">
              <a:buNone/>
            </a:pPr>
            <a:r>
              <a:rPr lang="en-GB" dirty="0">
                <a:latin typeface="SassoonPrimary" panose="020B0500000000000000" pitchFamily="34" charset="0"/>
              </a:rPr>
              <a:t>spellings across KS1 </a:t>
            </a:r>
          </a:p>
          <a:p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62845" y="4581128"/>
            <a:ext cx="3128755" cy="1970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73765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32656"/>
            <a:ext cx="8686800" cy="838200"/>
          </a:xfrm>
        </p:spPr>
        <p:txBody>
          <a:bodyPr>
            <a:normAutofit/>
          </a:bodyPr>
          <a:lstStyle/>
          <a:p>
            <a:r>
              <a:rPr lang="en-GB" b="1" cap="none" dirty="0">
                <a:latin typeface="SassoonPrimary" panose="020B0500000000000000" pitchFamily="34" charset="0"/>
              </a:rPr>
              <a:t>Useful Websites</a:t>
            </a:r>
            <a:endParaRPr lang="en-GB" cap="none" dirty="0">
              <a:latin typeface="SassoonPrimary" panose="020B0500000000000000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1170856"/>
            <a:ext cx="8776513" cy="535448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SassoonPrimary" panose="020B0500000000000000" pitchFamily="34" charset="0"/>
              </a:rPr>
              <a:t>letters-and-sounds.com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SassoonPrimary" panose="020B0500000000000000" pitchFamily="34" charset="0"/>
              </a:rPr>
              <a:t>printable resources for each of the </a:t>
            </a:r>
          </a:p>
          <a:p>
            <a:pPr marL="0" indent="354013">
              <a:buNone/>
            </a:pPr>
            <a:r>
              <a:rPr lang="en-GB" dirty="0">
                <a:latin typeface="SassoonPrimary" panose="020B0500000000000000" pitchFamily="34" charset="0"/>
              </a:rPr>
              <a:t>Letters and Sounds phonic phases, </a:t>
            </a:r>
          </a:p>
          <a:p>
            <a:pPr marL="354013" indent="0">
              <a:buNone/>
            </a:pPr>
            <a:r>
              <a:rPr lang="en-GB" dirty="0">
                <a:latin typeface="SassoonPrimary" panose="020B0500000000000000" pitchFamily="34" charset="0"/>
              </a:rPr>
              <a:t>also links to games aligned with each phase</a:t>
            </a:r>
          </a:p>
          <a:p>
            <a:pPr marL="0" indent="0">
              <a:buNone/>
            </a:pPr>
            <a:r>
              <a:rPr lang="en-GB" dirty="0">
                <a:latin typeface="SassoonPrimary" panose="020B0500000000000000" pitchFamily="34" charset="0"/>
              </a:rPr>
              <a:t> </a:t>
            </a:r>
          </a:p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  <a:latin typeface="SassoonPrimary" panose="020B0500000000000000" pitchFamily="34" charset="0"/>
              </a:rPr>
              <a:t>bbc.co.uk/</a:t>
            </a:r>
            <a:r>
              <a:rPr lang="en-US" dirty="0" err="1">
                <a:solidFill>
                  <a:schemeClr val="tx1"/>
                </a:solidFill>
                <a:latin typeface="SassoonPrimary" panose="020B0500000000000000" pitchFamily="34" charset="0"/>
              </a:rPr>
              <a:t>bitesize</a:t>
            </a:r>
            <a:r>
              <a:rPr lang="en-US" dirty="0">
                <a:solidFill>
                  <a:schemeClr val="tx1"/>
                </a:solidFill>
                <a:latin typeface="SassoonPrimary" panose="020B0500000000000000" pitchFamily="34" charset="0"/>
              </a:rPr>
              <a:t>/subjects/zgkw2hv</a:t>
            </a:r>
            <a:r>
              <a:rPr lang="en-GB" dirty="0">
                <a:solidFill>
                  <a:schemeClr val="tx1"/>
                </a:solidFill>
                <a:latin typeface="SassoonPrimary" panose="020B0500000000000000" pitchFamily="34" charset="0"/>
              </a:rPr>
              <a:t>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04617B"/>
                </a:solidFill>
                <a:latin typeface="SassoonPrimary" panose="020B0500000000000000" pitchFamily="34" charset="0"/>
              </a:rPr>
              <a:t>activities for </a:t>
            </a:r>
            <a:r>
              <a:rPr lang="en-GB" dirty="0">
                <a:solidFill>
                  <a:srgbClr val="04617B"/>
                </a:solidFill>
                <a:latin typeface="SassoonPrimary" panose="020B0500000000000000" pitchFamily="34" charset="0"/>
              </a:rPr>
              <a:t>grammar, punctuation, </a:t>
            </a:r>
          </a:p>
          <a:p>
            <a:pPr marL="0" indent="354013">
              <a:buNone/>
            </a:pPr>
            <a:r>
              <a:rPr lang="en-GB" dirty="0">
                <a:solidFill>
                  <a:srgbClr val="04617B"/>
                </a:solidFill>
                <a:latin typeface="SassoonPrimary" panose="020B0500000000000000" pitchFamily="34" charset="0"/>
              </a:rPr>
              <a:t>spelling and phonics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>
              <a:latin typeface="SassoonPrimary" panose="020B0500000000000000" pitchFamily="34" charset="0"/>
            </a:endParaRPr>
          </a:p>
          <a:p>
            <a:pPr marL="0" indent="0">
              <a:buNone/>
            </a:pPr>
            <a:r>
              <a:rPr lang="en-GB" dirty="0">
                <a:solidFill>
                  <a:schemeClr val="tx1"/>
                </a:solidFill>
                <a:latin typeface="SassoonPrimary" panose="020B0500000000000000" pitchFamily="34" charset="0"/>
              </a:rPr>
              <a:t>Teachyourmonstertoread.com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4617B"/>
                </a:solidFill>
                <a:latin typeface="SassoonPrimary" panose="020B0500000000000000" pitchFamily="34" charset="0"/>
              </a:rPr>
              <a:t>Reading games on computer or </a:t>
            </a:r>
          </a:p>
          <a:p>
            <a:pPr marL="354013" indent="0">
              <a:buNone/>
            </a:pPr>
            <a:r>
              <a:rPr lang="en-GB" dirty="0">
                <a:solidFill>
                  <a:srgbClr val="04617B"/>
                </a:solidFill>
                <a:latin typeface="SassoonPrimary" panose="020B0500000000000000" pitchFamily="34" charset="0"/>
              </a:rPr>
              <a:t>mobile device to help children </a:t>
            </a:r>
          </a:p>
          <a:p>
            <a:pPr marL="354013" indent="0">
              <a:buNone/>
            </a:pPr>
            <a:r>
              <a:rPr lang="en-GB" dirty="0">
                <a:solidFill>
                  <a:srgbClr val="04617B"/>
                </a:solidFill>
                <a:latin typeface="SassoonPrimary" panose="020B0500000000000000" pitchFamily="34" charset="0"/>
              </a:rPr>
              <a:t>learn to read</a:t>
            </a:r>
          </a:p>
          <a:p>
            <a:pPr>
              <a:buFont typeface="Arial" panose="020B0604020202020204" pitchFamily="34" charset="0"/>
              <a:buChar char="•"/>
            </a:pPr>
            <a:endParaRPr lang="en-GB" dirty="0">
              <a:latin typeface="SassoonPrimary" panose="020B0500000000000000" pitchFamily="34" charset="0"/>
            </a:endParaRPr>
          </a:p>
          <a:p>
            <a:pPr marL="0" indent="0">
              <a:buNone/>
            </a:pPr>
            <a:endParaRPr lang="en-GB" dirty="0">
              <a:latin typeface="SassoonPrimary" panose="020B0500000000000000" pitchFamily="34" charset="0"/>
            </a:endParaRPr>
          </a:p>
          <a:p>
            <a:endParaRPr lang="en-GB" dirty="0"/>
          </a:p>
        </p:txBody>
      </p:sp>
      <p:pic>
        <p:nvPicPr>
          <p:cNvPr id="6" name="Picture 5" descr="ngfl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6159" y="1399131"/>
            <a:ext cx="1647056" cy="1008112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44208" y="3245443"/>
            <a:ext cx="2371196" cy="12033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6577" y="4890498"/>
            <a:ext cx="2598827" cy="1775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6224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en-GB" cap="none" dirty="0">
                <a:latin typeface="SassoonPrimary" panose="020B0500000000000000" pitchFamily="34" charset="0"/>
              </a:rPr>
              <a:t>Writing Expectations and Behaviour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196752"/>
            <a:ext cx="9036496" cy="5472608"/>
          </a:xfrm>
        </p:spPr>
        <p:txBody>
          <a:bodyPr>
            <a:normAutofit fontScale="85000" lnSpcReduction="10000"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en-GB" sz="2800" dirty="0">
                <a:latin typeface="SassoonPrimary" panose="020B0500000000000000" pitchFamily="34" charset="0"/>
              </a:rPr>
              <a:t>Expected Standard: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600" dirty="0">
                <a:latin typeface="SassoonPrimary" panose="020B0500000000000000" pitchFamily="34" charset="0"/>
              </a:rPr>
              <a:t>write simple coherent narratives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600" dirty="0">
                <a:latin typeface="SassoonPrimary" panose="020B0500000000000000" pitchFamily="34" charset="0"/>
              </a:rPr>
              <a:t>write about real events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600" dirty="0">
                <a:latin typeface="SassoonPrimary" panose="020B0500000000000000" pitchFamily="34" charset="0"/>
              </a:rPr>
              <a:t>use capital letters and full stops correctly, and question marks when required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600" dirty="0">
                <a:latin typeface="SassoonPrimary" panose="020B0500000000000000" pitchFamily="34" charset="0"/>
              </a:rPr>
              <a:t>use the past and present tense mostly correctly and consistently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600" dirty="0">
                <a:latin typeface="SassoonPrimary" panose="020B0500000000000000" pitchFamily="34" charset="0"/>
              </a:rPr>
              <a:t>use co-ordination and subordination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600" dirty="0">
                <a:latin typeface="SassoonPrimary" panose="020B0500000000000000" pitchFamily="34" charset="0"/>
              </a:rPr>
              <a:t>spell many words correctly, with phonetically plausible attempts at others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600" dirty="0">
                <a:latin typeface="SassoonPrimary" panose="020B0500000000000000" pitchFamily="34" charset="0"/>
              </a:rPr>
              <a:t>spell many common exception words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600" dirty="0">
                <a:latin typeface="SassoonPrimary" panose="020B0500000000000000" pitchFamily="34" charset="0"/>
              </a:rPr>
              <a:t>form letters, including capital letters </a:t>
            </a:r>
          </a:p>
          <a:p>
            <a:pPr marL="0" indent="354013">
              <a:spcAft>
                <a:spcPts val="600"/>
              </a:spcAft>
              <a:buNone/>
            </a:pPr>
            <a:r>
              <a:rPr lang="en-GB" sz="2600" dirty="0">
                <a:latin typeface="SassoonPrimary" panose="020B0500000000000000" pitchFamily="34" charset="0"/>
              </a:rPr>
              <a:t>and digits, correctly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600" dirty="0">
                <a:latin typeface="SassoonPrimary" panose="020B0500000000000000" pitchFamily="34" charset="0"/>
              </a:rPr>
              <a:t>remember clear finger spaces</a:t>
            </a:r>
          </a:p>
          <a:p>
            <a:endParaRPr lang="en-GB" sz="2700" dirty="0">
              <a:latin typeface="SassoonPrimary" panose="020B0500000000000000" pitchFamily="34" charset="0"/>
            </a:endParaRP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5740760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340768"/>
            <a:ext cx="9036496" cy="5303838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600" dirty="0">
                <a:latin typeface="SassoonPrimary" panose="020B0500000000000000" pitchFamily="34" charset="0"/>
              </a:rPr>
              <a:t>write for different purposes, using their reading to help them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600" dirty="0">
                <a:latin typeface="SassoonPrimary" panose="020B0500000000000000" pitchFamily="34" charset="0"/>
              </a:rPr>
              <a:t>make simple additions, revisions and proof-reading corrections to their writing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600" dirty="0">
                <a:latin typeface="SassoonPrimary" panose="020B0500000000000000" pitchFamily="34" charset="0"/>
              </a:rPr>
              <a:t>spell most common exception words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2600" dirty="0">
                <a:latin typeface="SassoonPrimary" panose="020B0500000000000000" pitchFamily="34" charset="0"/>
              </a:rPr>
              <a:t>add suffixes to spell words correctly (e.g. –</a:t>
            </a:r>
            <a:r>
              <a:rPr lang="en-GB" sz="2600" dirty="0" err="1">
                <a:latin typeface="SassoonPrimary" panose="020B0500000000000000" pitchFamily="34" charset="0"/>
              </a:rPr>
              <a:t>ment</a:t>
            </a:r>
            <a:r>
              <a:rPr lang="en-GB" sz="2600" dirty="0">
                <a:latin typeface="SassoonPrimary" panose="020B0500000000000000" pitchFamily="34" charset="0"/>
              </a:rPr>
              <a:t>, -ness,  -</a:t>
            </a:r>
            <a:r>
              <a:rPr lang="en-GB" sz="2600" dirty="0" err="1">
                <a:latin typeface="SassoonPrimary" panose="020B0500000000000000" pitchFamily="34" charset="0"/>
              </a:rPr>
              <a:t>ful</a:t>
            </a:r>
            <a:r>
              <a:rPr lang="en-GB" sz="2600" dirty="0">
                <a:latin typeface="SassoonPrimary" panose="020B0500000000000000" pitchFamily="34" charset="0"/>
              </a:rPr>
              <a:t>, -less, -</a:t>
            </a:r>
            <a:r>
              <a:rPr lang="en-GB" sz="2600" dirty="0" err="1">
                <a:latin typeface="SassoonPrimary" panose="020B0500000000000000" pitchFamily="34" charset="0"/>
              </a:rPr>
              <a:t>ly</a:t>
            </a:r>
            <a:r>
              <a:rPr lang="en-GB" sz="2600" dirty="0">
                <a:latin typeface="SassoonPrimary" panose="020B0500000000000000" pitchFamily="34" charset="0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600" dirty="0">
                <a:latin typeface="SassoonPrimary" panose="020B0500000000000000" pitchFamily="34" charset="0"/>
              </a:rPr>
              <a:t>greater range of punctuation –  </a:t>
            </a:r>
          </a:p>
          <a:p>
            <a:pPr marL="354013" indent="0">
              <a:spcAft>
                <a:spcPts val="600"/>
              </a:spcAft>
              <a:buNone/>
            </a:pPr>
            <a:r>
              <a:rPr lang="en-GB" sz="2600" dirty="0">
                <a:latin typeface="SassoonPrimary" panose="020B0500000000000000" pitchFamily="34" charset="0"/>
              </a:rPr>
              <a:t>exclamation marks, commas in lists, apostrophes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600" dirty="0">
                <a:latin typeface="SassoonPrimary" panose="020B0500000000000000" pitchFamily="34" charset="0"/>
              </a:rPr>
              <a:t>join some letters when writing</a:t>
            </a:r>
          </a:p>
          <a:p>
            <a:endParaRPr lang="en-GB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476672"/>
            <a:ext cx="8686800" cy="838200"/>
          </a:xfrm>
          <a:noFill/>
        </p:spPr>
        <p:txBody>
          <a:bodyPr>
            <a:normAutofit fontScale="90000"/>
          </a:bodyPr>
          <a:lstStyle/>
          <a:p>
            <a:r>
              <a:rPr lang="en-GB" sz="3300" cap="none" dirty="0">
                <a:latin typeface="SassoonPrimary" panose="020B0500000000000000" pitchFamily="34" charset="0"/>
              </a:rPr>
              <a:t>Greater Depth within the Expected Standard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99631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16488092"/>
              </p:ext>
            </p:extLst>
          </p:nvPr>
        </p:nvGraphicFramePr>
        <p:xfrm>
          <a:off x="251520" y="116632"/>
          <a:ext cx="8712968" cy="661419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564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564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61419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8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8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8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</a:rPr>
                        <a:t>Using co-ordination (or/and/but) 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</a:rPr>
                        <a:t>Using some subordination  (when/if/that/because)</a:t>
                      </a:r>
                      <a:endParaRPr lang="en-GB" sz="2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885" marR="46885" marT="0" marB="0"/>
                </a:tc>
                <a:tc>
                  <a:txBody>
                    <a:bodyPr/>
                    <a:lstStyle/>
                    <a:p>
                      <a:pPr marL="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en-GB" sz="1600" b="1" i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9525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1600" b="1" i="1" dirty="0">
                          <a:solidFill>
                            <a:schemeClr val="tx1"/>
                          </a:solidFill>
                          <a:effectLst/>
                        </a:rPr>
                        <a:t>When she could speak she crawled to the castle </a:t>
                      </a:r>
                      <a:r>
                        <a:rPr lang="en-GB" sz="1600" b="1" i="1" dirty="0">
                          <a:solidFill>
                            <a:schemeClr val="bg1"/>
                          </a:solidFill>
                          <a:effectLst/>
                        </a:rPr>
                        <a:t>and</a:t>
                      </a:r>
                      <a:r>
                        <a:rPr lang="en-GB" sz="1600" b="1" i="1" dirty="0">
                          <a:solidFill>
                            <a:schemeClr val="tx1"/>
                          </a:solidFill>
                          <a:effectLst/>
                        </a:rPr>
                        <a:t> knocked quickly </a:t>
                      </a:r>
                      <a:r>
                        <a:rPr lang="en-GB" sz="1600" b="1" i="1" dirty="0">
                          <a:solidFill>
                            <a:schemeClr val="bg1"/>
                          </a:solidFill>
                          <a:effectLst/>
                        </a:rPr>
                        <a:t>but</a:t>
                      </a:r>
                      <a:r>
                        <a:rPr lang="en-GB" sz="1600" b="1" i="1" dirty="0">
                          <a:solidFill>
                            <a:schemeClr val="tx1"/>
                          </a:solidFill>
                          <a:effectLst/>
                        </a:rPr>
                        <a:t> nobody answered</a:t>
                      </a:r>
                      <a:r>
                        <a:rPr lang="en-GB" sz="1600" b="1" i="0" dirty="0">
                          <a:solidFill>
                            <a:schemeClr val="tx1"/>
                          </a:solidFill>
                          <a:effectLst/>
                        </a:rPr>
                        <a:t>.</a:t>
                      </a:r>
                    </a:p>
                    <a:p>
                      <a:pPr marL="9525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en-GB" sz="1600" b="1" i="0" dirty="0">
                        <a:solidFill>
                          <a:schemeClr val="lt1"/>
                        </a:solidFill>
                        <a:effectLst/>
                      </a:endParaRPr>
                    </a:p>
                    <a:p>
                      <a:pPr marL="9525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1600" b="1" i="1" dirty="0">
                          <a:solidFill>
                            <a:schemeClr val="tx1"/>
                          </a:solidFill>
                          <a:effectLst/>
                        </a:rPr>
                        <a:t>Can you sell Daisy </a:t>
                      </a:r>
                      <a:r>
                        <a:rPr lang="en-GB" sz="1600" b="1" i="1" dirty="0">
                          <a:solidFill>
                            <a:schemeClr val="bg1"/>
                          </a:solidFill>
                          <a:effectLst/>
                        </a:rPr>
                        <a:t>because</a:t>
                      </a:r>
                      <a:r>
                        <a:rPr lang="en-GB" sz="1600" b="1" i="1" dirty="0">
                          <a:solidFill>
                            <a:schemeClr val="tx1"/>
                          </a:solidFill>
                          <a:effectLst/>
                        </a:rPr>
                        <a:t> she is too old </a:t>
                      </a:r>
                      <a:r>
                        <a:rPr lang="en-GB" sz="1600" b="1" i="1" dirty="0">
                          <a:solidFill>
                            <a:schemeClr val="bg1"/>
                          </a:solidFill>
                          <a:effectLst/>
                        </a:rPr>
                        <a:t>and</a:t>
                      </a:r>
                      <a:r>
                        <a:rPr lang="en-GB" sz="1600" b="1" i="1" dirty="0">
                          <a:solidFill>
                            <a:schemeClr val="tx1"/>
                          </a:solidFill>
                          <a:effectLst/>
                        </a:rPr>
                        <a:t> in return get some money?</a:t>
                      </a:r>
                    </a:p>
                    <a:p>
                      <a:pPr marL="9525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en-GB" sz="1600" b="1" i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9525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1600" b="1" i="1" dirty="0">
                          <a:solidFill>
                            <a:schemeClr val="tx1"/>
                          </a:solidFill>
                          <a:effectLst/>
                        </a:rPr>
                        <a:t>When she arrived, her mum was furious </a:t>
                      </a:r>
                      <a:r>
                        <a:rPr lang="en-GB" sz="1600" b="1" i="1" dirty="0">
                          <a:solidFill>
                            <a:schemeClr val="bg1"/>
                          </a:solidFill>
                          <a:effectLst/>
                        </a:rPr>
                        <a:t>and</a:t>
                      </a:r>
                      <a:r>
                        <a:rPr lang="en-GB" sz="1600" b="1" i="1" dirty="0">
                          <a:solidFill>
                            <a:schemeClr val="tx1"/>
                          </a:solidFill>
                          <a:effectLst/>
                        </a:rPr>
                        <a:t> she was so stubborn with Poppy.</a:t>
                      </a:r>
                    </a:p>
                    <a:p>
                      <a:pPr marL="9525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en-GB" sz="1600" i="0" dirty="0">
                        <a:solidFill>
                          <a:schemeClr val="lt1"/>
                        </a:solidFill>
                        <a:effectLst/>
                      </a:endParaRPr>
                    </a:p>
                    <a:p>
                      <a:pPr marL="9525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1600" i="1" dirty="0">
                          <a:solidFill>
                            <a:schemeClr val="tx1"/>
                          </a:solidFill>
                          <a:effectLst/>
                        </a:rPr>
                        <a:t>When we were climbing, we had to hold our clipboard in our left hand </a:t>
                      </a:r>
                      <a:r>
                        <a:rPr lang="en-GB" sz="1600" i="1" dirty="0">
                          <a:solidFill>
                            <a:schemeClr val="bg1"/>
                          </a:solidFill>
                          <a:effectLst/>
                        </a:rPr>
                        <a:t>and</a:t>
                      </a:r>
                      <a:r>
                        <a:rPr lang="en-GB" sz="1600" i="1" dirty="0">
                          <a:solidFill>
                            <a:schemeClr val="tx1"/>
                          </a:solidFill>
                          <a:effectLst/>
                        </a:rPr>
                        <a:t> hold on to a long rope in our right hand.</a:t>
                      </a:r>
                    </a:p>
                    <a:p>
                      <a:pPr marL="9525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en-GB" sz="1600" b="1" i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9525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1600" b="1" i="1" dirty="0">
                          <a:solidFill>
                            <a:schemeClr val="tx1"/>
                          </a:solidFill>
                          <a:effectLst/>
                        </a:rPr>
                        <a:t>Put a pin in the middle </a:t>
                      </a:r>
                      <a:r>
                        <a:rPr lang="en-GB" sz="1600" b="1" i="1" dirty="0">
                          <a:solidFill>
                            <a:schemeClr val="bg1"/>
                          </a:solidFill>
                          <a:effectLst/>
                        </a:rPr>
                        <a:t>so</a:t>
                      </a:r>
                      <a:r>
                        <a:rPr lang="en-GB" sz="1600" b="1" i="1" dirty="0">
                          <a:solidFill>
                            <a:schemeClr val="tx1"/>
                          </a:solidFill>
                          <a:effectLst/>
                        </a:rPr>
                        <a:t> the bits that you fold don’t explode </a:t>
                      </a:r>
                      <a:r>
                        <a:rPr lang="en-GB" sz="1600" b="1" i="1" dirty="0">
                          <a:solidFill>
                            <a:schemeClr val="bg1"/>
                          </a:solidFill>
                          <a:effectLst/>
                        </a:rPr>
                        <a:t>and</a:t>
                      </a:r>
                      <a:r>
                        <a:rPr lang="en-GB" sz="1600" b="1" i="1" dirty="0">
                          <a:solidFill>
                            <a:schemeClr val="tx1"/>
                          </a:solidFill>
                          <a:effectLst/>
                        </a:rPr>
                        <a:t> you have to do it again.</a:t>
                      </a:r>
                    </a:p>
                    <a:p>
                      <a:pPr marL="9525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en-GB" sz="1600" b="1" i="1" dirty="0">
                        <a:solidFill>
                          <a:schemeClr val="tx1"/>
                        </a:solidFill>
                        <a:effectLst/>
                      </a:endParaRPr>
                    </a:p>
                    <a:p>
                      <a:pPr marL="95250" lvl="0" indent="0">
                        <a:lnSpc>
                          <a:spcPct val="107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en-GB" sz="1600" dirty="0">
                          <a:effectLst/>
                        </a:rPr>
                        <a:t> </a:t>
                      </a:r>
                      <a:r>
                        <a:rPr lang="en-GB" sz="1600" b="1" i="1" dirty="0">
                          <a:solidFill>
                            <a:schemeClr val="tx1"/>
                          </a:solidFill>
                          <a:effectLst/>
                        </a:rPr>
                        <a:t>I adore </a:t>
                      </a:r>
                      <a:r>
                        <a:rPr lang="en-GB" sz="1600" b="1" i="1" dirty="0" err="1">
                          <a:solidFill>
                            <a:schemeClr val="tx1"/>
                          </a:solidFill>
                          <a:effectLst/>
                        </a:rPr>
                        <a:t>Tuffy</a:t>
                      </a:r>
                      <a:r>
                        <a:rPr lang="en-GB" sz="1600" b="1" i="1" dirty="0">
                          <a:solidFill>
                            <a:schemeClr val="tx1"/>
                          </a:solidFill>
                          <a:effectLst/>
                        </a:rPr>
                        <a:t> </a:t>
                      </a:r>
                      <a:r>
                        <a:rPr lang="en-GB" sz="1600" b="1" i="1" dirty="0">
                          <a:solidFill>
                            <a:schemeClr val="bg1"/>
                          </a:solidFill>
                          <a:effectLst/>
                        </a:rPr>
                        <a:t>because</a:t>
                      </a:r>
                      <a:r>
                        <a:rPr lang="en-GB" sz="1600" b="1" i="1" dirty="0">
                          <a:solidFill>
                            <a:schemeClr val="tx1"/>
                          </a:solidFill>
                          <a:effectLst/>
                        </a:rPr>
                        <a:t> every second that </a:t>
                      </a:r>
                      <a:r>
                        <a:rPr lang="en-GB" sz="1600" b="1" i="1" dirty="0" err="1">
                          <a:solidFill>
                            <a:schemeClr val="tx1"/>
                          </a:solidFill>
                          <a:effectLst/>
                        </a:rPr>
                        <a:t>Tuffy</a:t>
                      </a:r>
                      <a:r>
                        <a:rPr lang="en-GB" sz="1600" b="1" i="1" dirty="0">
                          <a:solidFill>
                            <a:schemeClr val="tx1"/>
                          </a:solidFill>
                          <a:effectLst/>
                        </a:rPr>
                        <a:t> speaks it makes me think </a:t>
                      </a:r>
                      <a:r>
                        <a:rPr lang="en-GB" sz="1600" b="1" i="1" dirty="0">
                          <a:solidFill>
                            <a:schemeClr val="bg1"/>
                          </a:solidFill>
                          <a:effectLst/>
                        </a:rPr>
                        <a:t>that</a:t>
                      </a:r>
                      <a:r>
                        <a:rPr lang="en-GB" sz="1600" b="1" i="1" dirty="0">
                          <a:solidFill>
                            <a:schemeClr val="tx1"/>
                          </a:solidFill>
                          <a:effectLst/>
                        </a:rPr>
                        <a:t> if I was an author when I grow up, I would be an author just like that.</a:t>
                      </a:r>
                    </a:p>
                  </a:txBody>
                  <a:tcPr marL="46885" marR="46885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494219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404664"/>
            <a:ext cx="8686800" cy="838200"/>
          </a:xfrm>
        </p:spPr>
        <p:txBody>
          <a:bodyPr>
            <a:normAutofit/>
          </a:bodyPr>
          <a:lstStyle/>
          <a:p>
            <a:r>
              <a:rPr lang="en-GB" cap="none" dirty="0">
                <a:latin typeface="SassoonPrimary" panose="020B0500000000000000" pitchFamily="34" charset="0"/>
              </a:rPr>
              <a:t>Suffixes and Common Exception Words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554162"/>
            <a:ext cx="8686800" cy="489917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200" dirty="0">
                <a:latin typeface="SassoonPrimary" panose="020B0500000000000000" pitchFamily="34" charset="0"/>
              </a:rPr>
              <a:t>-</a:t>
            </a:r>
            <a:r>
              <a:rPr lang="en-GB" sz="2200" dirty="0" err="1">
                <a:latin typeface="SassoonPrimary" panose="020B0500000000000000" pitchFamily="34" charset="0"/>
              </a:rPr>
              <a:t>ing</a:t>
            </a:r>
            <a:r>
              <a:rPr lang="en-GB" sz="2200" dirty="0">
                <a:latin typeface="SassoonPrimary" panose="020B0500000000000000" pitchFamily="34" charset="0"/>
              </a:rPr>
              <a:t>. –</a:t>
            </a:r>
            <a:r>
              <a:rPr lang="en-GB" sz="2200" dirty="0" err="1">
                <a:latin typeface="SassoonPrimary" panose="020B0500000000000000" pitchFamily="34" charset="0"/>
              </a:rPr>
              <a:t>ed</a:t>
            </a:r>
            <a:r>
              <a:rPr lang="en-GB" sz="2200" dirty="0">
                <a:latin typeface="SassoonPrimary" panose="020B0500000000000000" pitchFamily="34" charset="0"/>
              </a:rPr>
              <a:t>, -</a:t>
            </a:r>
            <a:r>
              <a:rPr lang="en-GB" sz="2200" dirty="0" err="1">
                <a:latin typeface="SassoonPrimary" panose="020B0500000000000000" pitchFamily="34" charset="0"/>
              </a:rPr>
              <a:t>er</a:t>
            </a:r>
            <a:r>
              <a:rPr lang="en-GB" sz="2200" dirty="0">
                <a:latin typeface="SassoonPrimary" panose="020B0500000000000000" pitchFamily="34" charset="0"/>
              </a:rPr>
              <a:t>, -</a:t>
            </a:r>
            <a:r>
              <a:rPr lang="en-GB" sz="2200" dirty="0" err="1">
                <a:latin typeface="SassoonPrimary" panose="020B0500000000000000" pitchFamily="34" charset="0"/>
              </a:rPr>
              <a:t>est</a:t>
            </a:r>
            <a:r>
              <a:rPr lang="en-GB" sz="2200" dirty="0">
                <a:latin typeface="SassoonPrimary" panose="020B0500000000000000" pitchFamily="34" charset="0"/>
              </a:rPr>
              <a:t>, -y, </a:t>
            </a:r>
          </a:p>
          <a:p>
            <a:pPr marL="0" indent="0">
              <a:buNone/>
            </a:pPr>
            <a:r>
              <a:rPr lang="en-GB" sz="2200" dirty="0">
                <a:latin typeface="SassoonPrimary" panose="020B0500000000000000" pitchFamily="34" charset="0"/>
              </a:rPr>
              <a:t>hiking, hiked, hiker, nicer, nicest, shiny 	</a:t>
            </a:r>
          </a:p>
          <a:p>
            <a:pPr marL="0" indent="0">
              <a:buNone/>
            </a:pPr>
            <a:r>
              <a:rPr lang="en-GB" sz="2200" dirty="0">
                <a:latin typeface="SassoonPrimary" panose="020B0500000000000000" pitchFamily="34" charset="0"/>
              </a:rPr>
              <a:t>-</a:t>
            </a:r>
            <a:r>
              <a:rPr lang="en-GB" sz="2200" dirty="0" err="1">
                <a:latin typeface="SassoonPrimary" panose="020B0500000000000000" pitchFamily="34" charset="0"/>
              </a:rPr>
              <a:t>ment</a:t>
            </a:r>
            <a:r>
              <a:rPr lang="en-GB" sz="2200" dirty="0">
                <a:latin typeface="SassoonPrimary" panose="020B0500000000000000" pitchFamily="34" charset="0"/>
              </a:rPr>
              <a:t>, -ness, -</a:t>
            </a:r>
            <a:r>
              <a:rPr lang="en-GB" sz="2200" dirty="0" err="1">
                <a:latin typeface="SassoonPrimary" panose="020B0500000000000000" pitchFamily="34" charset="0"/>
              </a:rPr>
              <a:t>ful</a:t>
            </a:r>
            <a:r>
              <a:rPr lang="en-GB" sz="2200" dirty="0">
                <a:latin typeface="SassoonPrimary" panose="020B0500000000000000" pitchFamily="34" charset="0"/>
              </a:rPr>
              <a:t>, -less, -</a:t>
            </a:r>
            <a:r>
              <a:rPr lang="en-GB" sz="2200" dirty="0" err="1">
                <a:latin typeface="SassoonPrimary" panose="020B0500000000000000" pitchFamily="34" charset="0"/>
              </a:rPr>
              <a:t>ly</a:t>
            </a:r>
            <a:endParaRPr lang="en-GB" sz="2200" dirty="0">
              <a:latin typeface="SassoonPrimary" panose="020B0500000000000000" pitchFamily="34" charset="0"/>
            </a:endParaRPr>
          </a:p>
          <a:p>
            <a:pPr marL="0" indent="0">
              <a:buNone/>
            </a:pPr>
            <a:r>
              <a:rPr lang="en-GB" sz="2200" dirty="0">
                <a:latin typeface="SassoonPrimary" panose="020B0500000000000000" pitchFamily="34" charset="0"/>
              </a:rPr>
              <a:t>Enjoyment, merriment, sadness, happiness, careful, playful, hopeless, penniless, badly, happily </a:t>
            </a:r>
            <a:r>
              <a:rPr lang="en-GB" sz="2000" dirty="0">
                <a:latin typeface="SassoonPrimary" panose="020B0500000000000000" pitchFamily="34" charset="0"/>
              </a:rPr>
              <a:t>	</a:t>
            </a:r>
          </a:p>
          <a:p>
            <a:pPr marL="0" indent="0">
              <a:buNone/>
            </a:pPr>
            <a:endParaRPr lang="en-GB" sz="2000" dirty="0">
              <a:latin typeface="SassoonPrimary" panose="020B0500000000000000" pitchFamily="34" charset="0"/>
            </a:endParaRPr>
          </a:p>
          <a:p>
            <a:pPr marL="0" indent="0">
              <a:buNone/>
            </a:pPr>
            <a:endParaRPr lang="en-GB" sz="2000" dirty="0">
              <a:latin typeface="SassoonPrimary" panose="020B0500000000000000" pitchFamily="34" charset="0"/>
            </a:endParaRPr>
          </a:p>
          <a:p>
            <a:pPr marL="0" indent="0">
              <a:buNone/>
            </a:pPr>
            <a:r>
              <a:rPr lang="en-GB" sz="2200" dirty="0">
                <a:latin typeface="SassoonPrimary" panose="020B0500000000000000" pitchFamily="34" charset="0"/>
              </a:rPr>
              <a:t>door, floor, poor, because, find, kind, mind, behind, child, children, wild, climb, most, only, both, old, cold, gold, hold, told, every, everybody, even, great, break, steak, pretty, beautiful, after, fast, last, past, father, class, grass, pass, plant, path, bath, hour, move, prove, improve, sure, sugar, eye, could, should, would, who, whole, any, many, clothes, busy, people, water, again, half, money, Mr, Mrs, parents, Christmas 	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22712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94122"/>
          </a:xfrm>
        </p:spPr>
        <p:txBody>
          <a:bodyPr/>
          <a:lstStyle/>
          <a:p>
            <a:r>
              <a:rPr lang="en-GB" cap="none" dirty="0">
                <a:latin typeface="SassoonPrimary" panose="020B0500000000000000" pitchFamily="34" charset="0"/>
              </a:rPr>
              <a:t>Maths Expectations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016" y="1211442"/>
            <a:ext cx="8964488" cy="5646558"/>
          </a:xfrm>
        </p:spPr>
        <p:txBody>
          <a:bodyPr>
            <a:normAutofit fontScale="25000" lnSpcReduction="20000"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en-GB" sz="8800" dirty="0">
                <a:latin typeface="SassoonPrimary" panose="020B0500000000000000" pitchFamily="34" charset="0"/>
              </a:rPr>
              <a:t>Expected standard: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8800" dirty="0">
                <a:latin typeface="SassoonPrimary" panose="020B0500000000000000" pitchFamily="34" charset="0"/>
              </a:rPr>
              <a:t>read scales in divisions of ones, twos, fives and tens 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8800" dirty="0">
                <a:latin typeface="SassoonPrimary" panose="020B0500000000000000" pitchFamily="34" charset="0"/>
              </a:rPr>
              <a:t>partition any two-digit number into different combinations of tens and ones, explaining their thinking verbally, in pictures or using apparatus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8800" dirty="0">
                <a:latin typeface="SassoonPrimary" panose="020B0500000000000000" pitchFamily="34" charset="0"/>
              </a:rPr>
              <a:t>add and subtract any 2 two-digit numbers using an efficient strategy, explaining their method verbally, in pictures or using apparatus </a:t>
            </a:r>
          </a:p>
          <a:p>
            <a:pPr marL="0" indent="354013">
              <a:spcAft>
                <a:spcPts val="600"/>
              </a:spcAft>
              <a:buNone/>
            </a:pPr>
            <a:r>
              <a:rPr lang="en-US" sz="8800" dirty="0">
                <a:latin typeface="SassoonPrimary" panose="020B0500000000000000" pitchFamily="34" charset="0"/>
              </a:rPr>
              <a:t>e.g. 48 + 35; 72 – 17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8800" dirty="0">
                <a:latin typeface="SassoonPrimary" panose="020B0500000000000000" pitchFamily="34" charset="0"/>
              </a:rPr>
              <a:t>recall all number bonds to and within 10 and use these to reason with and calculate bonds to and within 20</a:t>
            </a:r>
          </a:p>
          <a:p>
            <a:pPr marL="354013" indent="0">
              <a:spcAft>
                <a:spcPts val="600"/>
              </a:spcAft>
              <a:buNone/>
            </a:pPr>
            <a:r>
              <a:rPr lang="en-US" sz="8800" dirty="0">
                <a:latin typeface="SassoonPrimary" panose="020B0500000000000000" pitchFamily="34" charset="0"/>
              </a:rPr>
              <a:t>e.g. If 7 + 3 = 10, then 17 + 3 = 20; </a:t>
            </a:r>
          </a:p>
          <a:p>
            <a:pPr marL="354013" indent="0">
              <a:spcAft>
                <a:spcPts val="600"/>
              </a:spcAft>
              <a:buNone/>
            </a:pPr>
            <a:r>
              <a:rPr lang="en-US" sz="8800" dirty="0">
                <a:latin typeface="SassoonPrimary" panose="020B0500000000000000" pitchFamily="34" charset="0"/>
              </a:rPr>
              <a:t>if 7 – 3 = 4, then 17 – 3 = 14; </a:t>
            </a:r>
          </a:p>
          <a:p>
            <a:pPr marL="354013" indent="0">
              <a:buNone/>
            </a:pPr>
            <a:r>
              <a:rPr lang="en-US" sz="8800" dirty="0">
                <a:latin typeface="SassoonPrimary" panose="020B0500000000000000" pitchFamily="34" charset="0"/>
              </a:rPr>
              <a:t>leading to… if 14 + 3 = 17, then 3 + 14 = 17, </a:t>
            </a:r>
          </a:p>
          <a:p>
            <a:pPr marL="354013" indent="0">
              <a:buNone/>
            </a:pPr>
            <a:r>
              <a:rPr lang="en-US" sz="8800" dirty="0">
                <a:latin typeface="SassoonPrimary" panose="020B0500000000000000" pitchFamily="34" charset="0"/>
              </a:rPr>
              <a:t>17 – 14 = 3 and 17 – 3 =14</a:t>
            </a:r>
          </a:p>
        </p:txBody>
      </p:sp>
    </p:spTree>
    <p:extLst>
      <p:ext uri="{BB962C8B-B14F-4D97-AF65-F5344CB8AC3E}">
        <p14:creationId xmlns:p14="http://schemas.microsoft.com/office/powerpoint/2010/main" val="13522175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994122"/>
          </a:xfrm>
        </p:spPr>
        <p:txBody>
          <a:bodyPr/>
          <a:lstStyle/>
          <a:p>
            <a:r>
              <a:rPr lang="en-GB" cap="none" dirty="0">
                <a:latin typeface="SassoonPrimary" panose="020B0500000000000000" pitchFamily="34" charset="0"/>
              </a:rPr>
              <a:t>Maths Expectations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4016" y="1340768"/>
            <a:ext cx="8542784" cy="5062082"/>
          </a:xfrm>
        </p:spPr>
        <p:txBody>
          <a:bodyPr>
            <a:normAutofit fontScale="32500" lnSpcReduction="20000"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en-GB" sz="8800" dirty="0">
                <a:latin typeface="SassoonPrimary" panose="020B0500000000000000" pitchFamily="34" charset="0"/>
              </a:rPr>
              <a:t>Expected standard (cont.):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8000" dirty="0">
                <a:latin typeface="SassoonPrimary" panose="020B0500000000000000" pitchFamily="34" charset="0"/>
              </a:rPr>
              <a:t>recall multiplication and division facts for 2, 5 and 10 and use them to solve simple problems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8000" dirty="0">
                <a:latin typeface="SassoonPrimary" panose="020B0500000000000000" pitchFamily="34" charset="0"/>
              </a:rPr>
              <a:t>identify ¼,    , ½,    , ¾, of a number or shape, and know that all parts must be equal parts of the whole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8000" dirty="0">
                <a:latin typeface="SassoonPrimary" panose="020B0500000000000000" pitchFamily="34" charset="0"/>
              </a:rPr>
              <a:t>use different coins to make the same amount</a:t>
            </a:r>
          </a:p>
          <a:p>
            <a:pPr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8000" dirty="0">
                <a:latin typeface="SassoonPrimary" panose="020B0500000000000000" pitchFamily="34" charset="0"/>
              </a:rPr>
              <a:t>read the time on a clock to the nearest 15 minutes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8000" dirty="0">
                <a:latin typeface="SassoonPrimary" panose="020B0500000000000000" pitchFamily="34" charset="0"/>
              </a:rPr>
              <a:t>name and describe properties of 2-D and </a:t>
            </a:r>
          </a:p>
          <a:p>
            <a:pPr marL="0" indent="354013">
              <a:buNone/>
            </a:pPr>
            <a:r>
              <a:rPr lang="en-US" sz="8000" dirty="0">
                <a:latin typeface="SassoonPrimary" panose="020B0500000000000000" pitchFamily="34" charset="0"/>
              </a:rPr>
              <a:t>3-D shapes, including number of sides, </a:t>
            </a:r>
          </a:p>
          <a:p>
            <a:pPr marL="0" indent="354013">
              <a:buNone/>
            </a:pPr>
            <a:r>
              <a:rPr lang="en-US" sz="8000" dirty="0">
                <a:latin typeface="SassoonPrimary" panose="020B0500000000000000" pitchFamily="34" charset="0"/>
              </a:rPr>
              <a:t>vertices, edges, faces and lines of </a:t>
            </a:r>
          </a:p>
          <a:p>
            <a:pPr marL="0" indent="354013">
              <a:buNone/>
            </a:pPr>
            <a:r>
              <a:rPr lang="en-US" sz="8000" dirty="0">
                <a:latin typeface="SassoonPrimary" panose="020B0500000000000000" pitchFamily="34" charset="0"/>
              </a:rPr>
              <a:t>symmetry. </a:t>
            </a:r>
            <a:endParaRPr lang="en-GB" sz="80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2339752" y="2636912"/>
            <a:ext cx="252000" cy="24679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275816" y="2669336"/>
            <a:ext cx="165240" cy="1836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333056" y="2780952"/>
            <a:ext cx="216000" cy="21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133963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2008" y="1268760"/>
            <a:ext cx="8964488" cy="5472608"/>
          </a:xfrm>
        </p:spPr>
        <p:txBody>
          <a:bodyPr>
            <a:no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latin typeface="SassoonPrimary" panose="020B0500000000000000" pitchFamily="34" charset="0"/>
              </a:rPr>
              <a:t>read scales where not all numbers on the scale are given, and estimate points in between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latin typeface="SassoonPrimary" panose="020B0500000000000000" pitchFamily="34" charset="0"/>
              </a:rPr>
              <a:t>recall and use multiplication and division facts for 2, 5 and 10 and make deductions outside known multiplication facts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latin typeface="SassoonPrimary" panose="020B0500000000000000" pitchFamily="34" charset="0"/>
              </a:rPr>
              <a:t>use reasoning about numbers and relationships to solve more complex problems and explain their thinking (e.g.  29 + 17 = 15 + 4 + </a:t>
            </a:r>
            <a:r>
              <a:rPr lang="en-US" sz="2000" b="1" dirty="0">
                <a:latin typeface="SassoonPrimary" panose="020B0500000000000000" pitchFamily="34" charset="0"/>
                <a:sym typeface="Symbol" panose="05050102010706020507" pitchFamily="18" charset="2"/>
              </a:rPr>
              <a:t></a:t>
            </a:r>
            <a:r>
              <a:rPr lang="en-US" sz="2000" dirty="0">
                <a:latin typeface="SassoonPrimary" panose="020B0500000000000000" pitchFamily="34" charset="0"/>
              </a:rPr>
              <a:t> ; ‘together Jack and Sam have £14. Jack has £2 more than Sam. How much money does Sam have?’ etc.)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latin typeface="SassoonPrimary" panose="020B0500000000000000" pitchFamily="34" charset="0"/>
              </a:rPr>
              <a:t>solve unfamiliar word problems that involve more than one step (e.g. ‘which has the most biscuits, 4 packets of biscuits with 5 in each packet or 3 packets of biscuits with 10 in each packet?’)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latin typeface="SassoonPrimary" panose="020B0500000000000000" pitchFamily="34" charset="0"/>
              </a:rPr>
              <a:t>read the time on a clock to the nearest 5 minutes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latin typeface="SassoonPrimary" panose="020B0500000000000000" pitchFamily="34" charset="0"/>
              </a:rPr>
              <a:t>describe similarities and differences of 2-D and 3-D shapes, using their properties (e.g. that two different 2-D shapes both have only one line of symmetry; that a cube and a cuboid have the same number of edges, faces and vertices, but different dimensions) </a:t>
            </a:r>
            <a:endParaRPr lang="en-GB" sz="2000" dirty="0">
              <a:latin typeface="SassoonPrimary" panose="020B0500000000000000" pitchFamily="34" charset="0"/>
            </a:endParaRPr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21849" y="548680"/>
            <a:ext cx="8686800" cy="838200"/>
          </a:xfrm>
          <a:prstGeom prst="rect">
            <a:avLst/>
          </a:prstGeom>
          <a:noFill/>
        </p:spPr>
        <p:txBody>
          <a:bodyPr vert="horz" anchor="ctr">
            <a:normAutofit fontScale="82500" lnSpcReduction="20000"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600" kern="1200" cap="all" baseline="0"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 sz="3300" cap="none" dirty="0">
                <a:latin typeface="SassoonPrimary" panose="020B0500000000000000" pitchFamily="34" charset="0"/>
              </a:rPr>
              <a:t>Greater Depth within the Expected Standard</a:t>
            </a:r>
            <a:br>
              <a:rPr lang="en-GB" dirty="0"/>
            </a:b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40668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940966"/>
          </a:xfrm>
        </p:spPr>
        <p:txBody>
          <a:bodyPr>
            <a:normAutofit/>
          </a:bodyPr>
          <a:lstStyle/>
          <a:p>
            <a:r>
              <a:rPr lang="en-GB" cap="none" dirty="0"/>
              <a:t>Maths ideas to try at home</a:t>
            </a: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07504" y="1124744"/>
            <a:ext cx="9036496" cy="5700298"/>
          </a:xfrm>
        </p:spPr>
        <p:txBody>
          <a:bodyPr>
            <a:normAutofit lnSpcReduction="1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" panose="020B0500000000000000" pitchFamily="34" charset="0"/>
              </a:rPr>
              <a:t>Play games such as Snap, Bingo, Pairs or board games with your child. You can create your own games too.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" panose="020B0500000000000000" pitchFamily="34" charset="0"/>
              </a:rPr>
              <a:t>Sing number songs and rhymes.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" panose="020B0500000000000000" pitchFamily="34" charset="0"/>
              </a:rPr>
              <a:t>Sort, count, match and compare everyday things.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" panose="020B0500000000000000" pitchFamily="34" charset="0"/>
              </a:rPr>
              <a:t>Encourage your child to help you with everyday things, such as laying the table. Ask them how many plates / chairs / knives / forks will be needed. Let them help with measuring and weighing.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" panose="020B0500000000000000" pitchFamily="34" charset="0"/>
              </a:rPr>
              <a:t>Read the TV guide together and plan what to watch.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" panose="020B0500000000000000" pitchFamily="34" charset="0"/>
              </a:rPr>
              <a:t>Encourage them to use a clock regularly to relate times to routines and activities.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" panose="020B0500000000000000" pitchFamily="34" charset="0"/>
              </a:rPr>
              <a:t>When you go shopping, point out prices. Let them pay for things and choose the coins to use.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" panose="020B0500000000000000" pitchFamily="34" charset="0"/>
              </a:rPr>
              <a:t>Read bus and train timetables together.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" panose="020B0500000000000000" pitchFamily="34" charset="0"/>
              </a:rPr>
              <a:t>Use appropriate language to describe positions, sizes and measurements – over / under, in front of / behind, heavier / lighter.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" panose="020B0500000000000000" pitchFamily="34" charset="0"/>
              </a:rPr>
              <a:t>Try to make learning of facts fun e.g. using times tables song CD’s in the car.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sz="2000" dirty="0">
                <a:latin typeface="SassoonPrimary" panose="020B0500000000000000" pitchFamily="34" charset="0"/>
              </a:rPr>
              <a:t>ictgames.com also has maths games to play</a:t>
            </a:r>
          </a:p>
        </p:txBody>
      </p:sp>
    </p:spTree>
    <p:extLst>
      <p:ext uri="{BB962C8B-B14F-4D97-AF65-F5344CB8AC3E}">
        <p14:creationId xmlns:p14="http://schemas.microsoft.com/office/powerpoint/2010/main" val="250413793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en-GB" cap="none" dirty="0">
                <a:latin typeface="SassoonPrimary" panose="020B0500000000000000" pitchFamily="34" charset="0"/>
              </a:rPr>
              <a:t>Assessment at the end of Year 2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340768"/>
            <a:ext cx="8229600" cy="5184576"/>
          </a:xfrm>
        </p:spPr>
        <p:txBody>
          <a:bodyPr>
            <a:normAutofit fontScale="85000" lnSpcReduction="200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SassoonPrimary" panose="020B0500000000000000" pitchFamily="34" charset="0"/>
              </a:rPr>
              <a:t>Assessment at the end of KS1 is reported through teacher assessment.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SassoonPrimary" panose="020B0500000000000000" pitchFamily="34" charset="0"/>
              </a:rPr>
              <a:t>Tests are carried out during May, on days and times that the academy chooses, to inform and support teacher assessment.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SassoonPrimary" panose="020B0500000000000000" pitchFamily="34" charset="0"/>
              </a:rPr>
              <a:t>Phonics Screening tests will be carried out in June for all children who did not pass in the Autumn Term.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SassoonPrimary" panose="020B0500000000000000" pitchFamily="34" charset="0"/>
              </a:rPr>
              <a:t>Teacher assessment will be based on your child’s everyday achievement in the classroom.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SassoonPrimary" panose="020B0500000000000000" pitchFamily="34" charset="0"/>
              </a:rPr>
              <a:t>It is essential that children are in the Academy during May and June unless they are ill or there are exceptional circumstances.</a:t>
            </a:r>
          </a:p>
        </p:txBody>
      </p:sp>
    </p:spTree>
    <p:extLst>
      <p:ext uri="{BB962C8B-B14F-4D97-AF65-F5344CB8AC3E}">
        <p14:creationId xmlns:p14="http://schemas.microsoft.com/office/powerpoint/2010/main" val="34870199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en-GB" cap="none" dirty="0">
                <a:latin typeface="SassoonPrimary" panose="020B0500000000000000" pitchFamily="34" charset="0"/>
              </a:rPr>
              <a:t>What will happen for the tests?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340768"/>
            <a:ext cx="8712968" cy="5184576"/>
          </a:xfrm>
        </p:spPr>
        <p:txBody>
          <a:bodyPr>
            <a:normAutofit fontScale="62500" lnSpcReduction="20000"/>
          </a:bodyPr>
          <a:lstStyle/>
          <a:p>
            <a:pPr>
              <a:buFont typeface="Arial" panose="020B0604020202020204" pitchFamily="34" charset="0"/>
              <a:buChar char="•"/>
              <a:tabLst>
                <a:tab pos="7894638" algn="l"/>
              </a:tabLst>
            </a:pPr>
            <a:r>
              <a:rPr lang="en-GB" altLang="en-US" dirty="0">
                <a:latin typeface="Comic Sans MS" panose="030F0702030302020204" pitchFamily="66" charset="0"/>
              </a:rPr>
              <a:t>Relaxed classroom.</a:t>
            </a:r>
          </a:p>
          <a:p>
            <a:pPr>
              <a:buFont typeface="Arial" panose="020B0604020202020204" pitchFamily="34" charset="0"/>
              <a:buChar char="•"/>
              <a:tabLst>
                <a:tab pos="7894638" algn="l"/>
              </a:tabLst>
            </a:pPr>
            <a:endParaRPr lang="en-GB" altLang="en-US" dirty="0"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  <a:tabLst>
                <a:tab pos="7894638" algn="l"/>
              </a:tabLst>
            </a:pPr>
            <a:r>
              <a:rPr lang="en-GB" altLang="en-US" dirty="0">
                <a:latin typeface="Comic Sans MS" panose="030F0702030302020204" pitchFamily="66" charset="0"/>
              </a:rPr>
              <a:t>The children will not be told they are being tested.</a:t>
            </a:r>
          </a:p>
          <a:p>
            <a:pPr>
              <a:buFont typeface="Arial" panose="020B0604020202020204" pitchFamily="34" charset="0"/>
              <a:buChar char="•"/>
              <a:tabLst>
                <a:tab pos="7894638" algn="l"/>
              </a:tabLst>
            </a:pPr>
            <a:endParaRPr lang="en-GB" altLang="en-US" dirty="0"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  <a:tabLst>
                <a:tab pos="7894638" algn="l"/>
              </a:tabLst>
            </a:pPr>
            <a:r>
              <a:rPr lang="en-GB" altLang="en-US" dirty="0">
                <a:latin typeface="Comic Sans MS" panose="030F0702030302020204" pitchFamily="66" charset="0"/>
              </a:rPr>
              <a:t>The children are asked to try their best.</a:t>
            </a:r>
          </a:p>
          <a:p>
            <a:pPr>
              <a:buFont typeface="Arial" panose="020B0604020202020204" pitchFamily="34" charset="0"/>
              <a:buChar char="•"/>
              <a:tabLst>
                <a:tab pos="7894638" algn="l"/>
              </a:tabLst>
            </a:pPr>
            <a:endParaRPr lang="en-GB" altLang="en-US" dirty="0"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  <a:tabLst>
                <a:tab pos="7894638" algn="l"/>
              </a:tabLst>
            </a:pPr>
            <a:r>
              <a:rPr lang="en-GB" altLang="en-US" dirty="0">
                <a:latin typeface="Comic Sans MS" panose="030F0702030302020204" pitchFamily="66" charset="0"/>
              </a:rPr>
              <a:t>The children are encouraged to use mathematical strategies that they have learnt. </a:t>
            </a:r>
          </a:p>
          <a:p>
            <a:pPr>
              <a:buFont typeface="Arial" panose="020B0604020202020204" pitchFamily="34" charset="0"/>
              <a:buChar char="•"/>
              <a:tabLst>
                <a:tab pos="7894638" algn="l"/>
              </a:tabLst>
            </a:pPr>
            <a:endParaRPr lang="en-GB" altLang="en-US" dirty="0"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  <a:tabLst>
                <a:tab pos="7894638" algn="l"/>
              </a:tabLst>
            </a:pPr>
            <a:r>
              <a:rPr lang="en-GB" altLang="en-US" dirty="0">
                <a:latin typeface="Comic Sans MS" panose="030F0702030302020204" pitchFamily="66" charset="0"/>
              </a:rPr>
              <a:t>No surprises</a:t>
            </a:r>
          </a:p>
          <a:p>
            <a:pPr>
              <a:buFont typeface="Arial" panose="020B0604020202020204" pitchFamily="34" charset="0"/>
              <a:buChar char="•"/>
              <a:tabLst>
                <a:tab pos="7894638" algn="l"/>
              </a:tabLst>
            </a:pPr>
            <a:endParaRPr lang="en-GB" altLang="en-US" dirty="0"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  <a:tabLst>
                <a:tab pos="7894638" algn="l"/>
              </a:tabLst>
            </a:pPr>
            <a:r>
              <a:rPr lang="en-GB" altLang="en-US" dirty="0">
                <a:latin typeface="Comic Sans MS" panose="030F0702030302020204" pitchFamily="66" charset="0"/>
              </a:rPr>
              <a:t>The children will be familiar with the style of questions.</a:t>
            </a:r>
          </a:p>
          <a:p>
            <a:pPr>
              <a:buFont typeface="Arial" panose="020B0604020202020204" pitchFamily="34" charset="0"/>
              <a:buChar char="•"/>
              <a:tabLst>
                <a:tab pos="7894638" algn="l"/>
              </a:tabLst>
            </a:pPr>
            <a:endParaRPr lang="en-GB" altLang="en-US" dirty="0"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  <a:tabLst>
                <a:tab pos="7894638" algn="l"/>
              </a:tabLst>
            </a:pPr>
            <a:r>
              <a:rPr lang="en-GB" altLang="en-US" dirty="0">
                <a:latin typeface="Comic Sans MS" panose="030F0702030302020204" pitchFamily="66" charset="0"/>
              </a:rPr>
              <a:t>Bright colourful booklets.</a:t>
            </a:r>
          </a:p>
          <a:p>
            <a:pPr>
              <a:buFont typeface="Arial" panose="020B0604020202020204" pitchFamily="34" charset="0"/>
              <a:buChar char="•"/>
              <a:tabLst>
                <a:tab pos="7894638" algn="l"/>
              </a:tabLst>
            </a:pPr>
            <a:endParaRPr lang="en-GB" altLang="en-US" dirty="0">
              <a:latin typeface="Comic Sans MS" panose="030F0702030302020204" pitchFamily="66" charset="0"/>
            </a:endParaRPr>
          </a:p>
          <a:p>
            <a:pPr>
              <a:buFont typeface="Arial" panose="020B0604020202020204" pitchFamily="34" charset="0"/>
              <a:buChar char="•"/>
              <a:tabLst>
                <a:tab pos="7894638" algn="l"/>
              </a:tabLst>
            </a:pPr>
            <a:r>
              <a:rPr lang="en-GB" altLang="en-US" dirty="0">
                <a:latin typeface="Comic Sans MS" panose="030F0702030302020204" pitchFamily="66" charset="0"/>
              </a:rPr>
              <a:t>Please don’t tell the children they will be doing tests!</a:t>
            </a:r>
          </a:p>
          <a:p>
            <a:pPr marL="0" indent="0">
              <a:buNone/>
              <a:tabLst>
                <a:tab pos="7894638" algn="l"/>
              </a:tabLst>
            </a:pPr>
            <a:endParaRPr lang="en-GB" altLang="en-US" dirty="0">
              <a:latin typeface="Comic Sans MS" panose="030F0702030302020204" pitchFamily="66" charset="0"/>
            </a:endParaRPr>
          </a:p>
          <a:p>
            <a:pPr>
              <a:tabLst>
                <a:tab pos="7894638" algn="l"/>
              </a:tabLst>
            </a:pPr>
            <a:endParaRPr lang="en-GB" altLang="en-US" dirty="0">
              <a:latin typeface="Comic Sans MS" panose="030F0702030302020204" pitchFamily="66" charset="0"/>
            </a:endParaRPr>
          </a:p>
          <a:p>
            <a:pPr>
              <a:tabLst>
                <a:tab pos="7894638" algn="l"/>
              </a:tabLst>
            </a:pPr>
            <a:endParaRPr lang="en-GB" altLang="en-US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086197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cap="none" dirty="0">
                <a:latin typeface="SassoonPrimary" panose="020B0500000000000000" pitchFamily="34" charset="0"/>
              </a:rPr>
              <a:t>Teacher Assessment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SassoonPrimary" panose="020B0500000000000000" pitchFamily="34" charset="0"/>
              </a:rPr>
              <a:t>Assessment is ongoing, and judgements are made using a range of evidence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SassoonPrimary" panose="020B0500000000000000" pitchFamily="34" charset="0"/>
              </a:rPr>
              <a:t>Learning is assessed against the learning and success criteria given to the children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SassoonPrimary" panose="020B0500000000000000" pitchFamily="34" charset="0"/>
              </a:rPr>
              <a:t>Formative assessment strategies enable children to receive feedback and make improvements in every lesson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SassoonPrimary" panose="020B0500000000000000" pitchFamily="34" charset="0"/>
              </a:rPr>
              <a:t>Children’s progress is tracked and discussed regularly using an academy tracking system</a:t>
            </a:r>
          </a:p>
        </p:txBody>
      </p:sp>
    </p:spTree>
    <p:extLst>
      <p:ext uri="{BB962C8B-B14F-4D97-AF65-F5344CB8AC3E}">
        <p14:creationId xmlns:p14="http://schemas.microsoft.com/office/powerpoint/2010/main" val="252168227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188640"/>
            <a:ext cx="8686800" cy="838200"/>
          </a:xfrm>
        </p:spPr>
        <p:txBody>
          <a:bodyPr/>
          <a:lstStyle/>
          <a:p>
            <a:r>
              <a:rPr lang="en-GB" cap="none" dirty="0">
                <a:latin typeface="SassoonPrimary" panose="020B0500000000000000" pitchFamily="34" charset="0"/>
              </a:rPr>
              <a:t>Reporting Results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5253" y="1297532"/>
            <a:ext cx="8686800" cy="4525963"/>
          </a:xfrm>
        </p:spPr>
        <p:txBody>
          <a:bodyPr>
            <a:normAutofit fontScale="85000" lnSpcReduction="20000"/>
          </a:bodyPr>
          <a:lstStyle/>
          <a:p>
            <a:pPr marL="0" indent="0">
              <a:spcAft>
                <a:spcPts val="600"/>
              </a:spcAft>
              <a:buNone/>
            </a:pPr>
            <a:r>
              <a:rPr lang="en-GB" dirty="0">
                <a:latin typeface="SassoonPrimary" panose="020B0500000000000000" pitchFamily="34" charset="0"/>
              </a:rPr>
              <a:t>Children will be assessed according to the expectations for the year group: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dirty="0">
                <a:latin typeface="SassoonPrimary" panose="020B0500000000000000" pitchFamily="34" charset="0"/>
              </a:rPr>
              <a:t>Pre Key Stage Standard 1 - 4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>
                <a:latin typeface="SassoonPrimary" panose="020B0500000000000000" pitchFamily="34" charset="0"/>
              </a:rPr>
              <a:t>Working towards the expected standard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>
                <a:latin typeface="SassoonPrimary" panose="020B0500000000000000" pitchFamily="34" charset="0"/>
              </a:rPr>
              <a:t>Working at the expected standard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>
                <a:latin typeface="SassoonPrimary" panose="020B0500000000000000" pitchFamily="34" charset="0"/>
              </a:rPr>
              <a:t>Working at greater depth within the expected standard</a:t>
            </a:r>
          </a:p>
          <a:p>
            <a:pPr marL="0" indent="0">
              <a:buNone/>
            </a:pPr>
            <a:endParaRPr lang="en-GB" dirty="0">
              <a:latin typeface="SassoonPrimary" panose="020B0500000000000000" pitchFamily="34" charset="0"/>
            </a:endParaRPr>
          </a:p>
          <a:p>
            <a:pPr marL="0" indent="0">
              <a:spcAft>
                <a:spcPts val="600"/>
              </a:spcAft>
              <a:buNone/>
            </a:pPr>
            <a:r>
              <a:rPr lang="en-GB" dirty="0">
                <a:latin typeface="SassoonPrimary" panose="020B0500000000000000" pitchFamily="34" charset="0"/>
              </a:rPr>
              <a:t>For Science children are assessed as either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>
                <a:latin typeface="SassoonPrimary" panose="020B0500000000000000" pitchFamily="34" charset="0"/>
              </a:rPr>
              <a:t>Working at the expected standard </a:t>
            </a:r>
            <a:r>
              <a:rPr lang="en-GB" dirty="0">
                <a:latin typeface="SassoonPrimary" panose="020B0500000000000000" pitchFamily="34" charset="0"/>
              </a:rPr>
              <a:t>or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>
                <a:latin typeface="SassoonPrimary" panose="020B0500000000000000" pitchFamily="34" charset="0"/>
              </a:rPr>
              <a:t>Not met the expected standard</a:t>
            </a:r>
          </a:p>
        </p:txBody>
      </p:sp>
    </p:spTree>
    <p:extLst>
      <p:ext uri="{BB962C8B-B14F-4D97-AF65-F5344CB8AC3E}">
        <p14:creationId xmlns:p14="http://schemas.microsoft.com/office/powerpoint/2010/main" val="383799821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rek">
  <a:themeElements>
    <a:clrScheme name="Custom 1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248D7B"/>
      </a:hlink>
      <a:folHlink>
        <a:srgbClr val="85DFD0"/>
      </a:folHlink>
    </a:clrScheme>
    <a:fontScheme name="Custom 1">
      <a:majorFont>
        <a:latin typeface="SassoonPrimary"/>
        <a:ea typeface=""/>
        <a:cs typeface=""/>
      </a:majorFont>
      <a:minorFont>
        <a:latin typeface="SassoonPrimary"/>
        <a:ea typeface=""/>
        <a:cs typeface=""/>
      </a:minorFont>
    </a:fontScheme>
    <a:fmtScheme name="Trek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654B0144960594299161158555B0130" ma:contentTypeVersion="11" ma:contentTypeDescription="Create a new document." ma:contentTypeScope="" ma:versionID="472ac3c25a462167a1eed13282f9b89b">
  <xsd:schema xmlns:xsd="http://www.w3.org/2001/XMLSchema" xmlns:xs="http://www.w3.org/2001/XMLSchema" xmlns:p="http://schemas.microsoft.com/office/2006/metadata/properties" xmlns:ns3="0ef2a66d-769a-4aa6-8106-ae711a713a0e" targetNamespace="http://schemas.microsoft.com/office/2006/metadata/properties" ma:root="true" ma:fieldsID="d6ce6cdd5eee119ed65578922356470d" ns3:_="">
    <xsd:import namespace="0ef2a66d-769a-4aa6-8106-ae711a713a0e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Location" minOccurs="0"/>
                <xsd:element ref="ns3:MediaServiceAutoKeyPoints" minOccurs="0"/>
                <xsd:element ref="ns3:MediaServiceKeyPoint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ef2a66d-769a-4aa6-8106-ae711a713a0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5564AB3-9F74-456B-8ADD-4CFAB0A79159}">
  <ds:schemaRefs>
    <ds:schemaRef ds:uri="http://schemas.microsoft.com/office/infopath/2007/PartnerControls"/>
    <ds:schemaRef ds:uri="http://schemas.microsoft.com/office/2006/metadata/properties"/>
    <ds:schemaRef ds:uri="http://purl.org/dc/elements/1.1/"/>
    <ds:schemaRef ds:uri="http://purl.org/dc/terms/"/>
    <ds:schemaRef ds:uri="http://schemas.microsoft.com/office/2006/documentManagement/types"/>
    <ds:schemaRef ds:uri="http://www.w3.org/XML/1998/namespace"/>
    <ds:schemaRef ds:uri="http://purl.org/dc/dcmitype/"/>
    <ds:schemaRef ds:uri="http://schemas.openxmlformats.org/package/2006/metadata/core-properties"/>
    <ds:schemaRef ds:uri="0ef2a66d-769a-4aa6-8106-ae711a713a0e"/>
  </ds:schemaRefs>
</ds:datastoreItem>
</file>

<file path=customXml/itemProps2.xml><?xml version="1.0" encoding="utf-8"?>
<ds:datastoreItem xmlns:ds="http://schemas.openxmlformats.org/officeDocument/2006/customXml" ds:itemID="{EB82BAC9-8FE0-4A7E-ACAB-E97FD15020AE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0D63F85-32B1-47B3-B7D3-BFCF2AAA5B9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ef2a66d-769a-4aa6-8106-ae711a713a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5307</TotalTime>
  <Words>1950</Words>
  <Application>Microsoft Office PowerPoint</Application>
  <PresentationFormat>On-screen Show (4:3)</PresentationFormat>
  <Paragraphs>205</Paragraphs>
  <Slides>22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30" baseType="lpstr">
      <vt:lpstr>Arial</vt:lpstr>
      <vt:lpstr>Calibri</vt:lpstr>
      <vt:lpstr>Comic Sans MS</vt:lpstr>
      <vt:lpstr>SassoonPrimary</vt:lpstr>
      <vt:lpstr>Symbol</vt:lpstr>
      <vt:lpstr>Times New Roman</vt:lpstr>
      <vt:lpstr>Wingdings 2</vt:lpstr>
      <vt:lpstr>Trek</vt:lpstr>
      <vt:lpstr>Assessment and Supporting Learning in Year 2</vt:lpstr>
      <vt:lpstr>Aims</vt:lpstr>
      <vt:lpstr>What is Assessment looking for?</vt:lpstr>
      <vt:lpstr>Teacher Assessments</vt:lpstr>
      <vt:lpstr>Teacher Assessment and Tests</vt:lpstr>
      <vt:lpstr>Reading Expectations and Behaviour</vt:lpstr>
      <vt:lpstr>Greater Depth within the Expected Standard </vt:lpstr>
      <vt:lpstr>What can you do at home?</vt:lpstr>
      <vt:lpstr>Useful Websites </vt:lpstr>
      <vt:lpstr>Useful Websites</vt:lpstr>
      <vt:lpstr>Writing Expectations and Behaviour</vt:lpstr>
      <vt:lpstr>Greater Depth within the Expected Standard </vt:lpstr>
      <vt:lpstr>PowerPoint Presentation</vt:lpstr>
      <vt:lpstr>Suffixes and Common Exception Words</vt:lpstr>
      <vt:lpstr>Maths Expectations</vt:lpstr>
      <vt:lpstr>Maths Expectations</vt:lpstr>
      <vt:lpstr>PowerPoint Presentation</vt:lpstr>
      <vt:lpstr>Maths ideas to try at home</vt:lpstr>
      <vt:lpstr>Assessment at the end of Year 2</vt:lpstr>
      <vt:lpstr>What will happen for the tests?</vt:lpstr>
      <vt:lpstr>Teacher Assessment</vt:lpstr>
      <vt:lpstr>Reporting Results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Assessment and Supporting Learning in Year 2</dc:title>
  <dc:creator>Christie Cavallo</dc:creator>
  <cp:lastModifiedBy> </cp:lastModifiedBy>
  <cp:revision>76</cp:revision>
  <cp:lastPrinted>2019-02-04T17:00:45Z</cp:lastPrinted>
  <dcterms:created xsi:type="dcterms:W3CDTF">2017-03-16T07:52:26Z</dcterms:created>
  <dcterms:modified xsi:type="dcterms:W3CDTF">2022-03-15T12:19:37Z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0x010100D654B0144960594299161158555B0130</vt:lpwstr>
  </property>
</Properties>
</file>