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5"/>
  </p:notesMasterIdLst>
  <p:handoutMasterIdLst>
    <p:handoutMasterId r:id="rId36"/>
  </p:handoutMasterIdLst>
  <p:sldIdLst>
    <p:sldId id="256" r:id="rId5"/>
    <p:sldId id="290" r:id="rId6"/>
    <p:sldId id="286" r:id="rId7"/>
    <p:sldId id="261" r:id="rId8"/>
    <p:sldId id="295" r:id="rId9"/>
    <p:sldId id="293" r:id="rId10"/>
    <p:sldId id="296" r:id="rId11"/>
    <p:sldId id="258" r:id="rId12"/>
    <p:sldId id="267" r:id="rId13"/>
    <p:sldId id="271" r:id="rId14"/>
    <p:sldId id="272" r:id="rId15"/>
    <p:sldId id="268" r:id="rId16"/>
    <p:sldId id="277" r:id="rId17"/>
    <p:sldId id="298" r:id="rId18"/>
    <p:sldId id="269" r:id="rId19"/>
    <p:sldId id="281" r:id="rId20"/>
    <p:sldId id="270" r:id="rId21"/>
    <p:sldId id="263" r:id="rId22"/>
    <p:sldId id="264" r:id="rId23"/>
    <p:sldId id="291" r:id="rId24"/>
    <p:sldId id="279" r:id="rId25"/>
    <p:sldId id="300" r:id="rId26"/>
    <p:sldId id="301" r:id="rId27"/>
    <p:sldId id="297" r:id="rId28"/>
    <p:sldId id="265" r:id="rId29"/>
    <p:sldId id="302" r:id="rId30"/>
    <p:sldId id="283" r:id="rId31"/>
    <p:sldId id="284" r:id="rId32"/>
    <p:sldId id="273" r:id="rId33"/>
    <p:sldId id="299" r:id="rId34"/>
  </p:sldIdLst>
  <p:sldSz cx="9144000" cy="6858000" type="screen4x3"/>
  <p:notesSz cx="6797675" cy="9926638"/>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yley Hearnden" initials="HH" lastIdx="3" clrIdx="0">
    <p:extLst>
      <p:ext uri="{19B8F6BF-5375-455C-9EA6-DF929625EA0E}">
        <p15:presenceInfo xmlns:p15="http://schemas.microsoft.com/office/powerpoint/2012/main" userId="Hayley Hearnde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3F9A"/>
    <a:srgbClr val="FF48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34C700-5AC2-647D-6301-00F1E33EFC3E}" v="436" dt="2021-09-24T14:44:14.325"/>
    <p1510:client id="{015D88D5-FB46-B265-F25D-3601D161C890}" v="4" dt="2022-09-13T13:56:54.883"/>
    <p1510:client id="{046CCC4A-779D-73AC-5ABE-69FE38F358F2}" v="4" dt="2023-09-21T07:45:02.998"/>
    <p1510:client id="{E49CC3C2-A608-7F6B-9E7D-878ECAB477CE}" v="264" dt="2021-09-14T15:53:00.105"/>
    <p1510:client id="{22E04C29-64CF-79D0-AB14-A862F404A5E7}" v="106" dt="2021-09-17T15:02:23.035"/>
    <p1510:client id="{16C2A3FD-E610-2AEB-F500-8F76481EE6EC}" v="1224" dt="2022-09-14T16:09:26.068"/>
    <p1510:client id="{220D2F1C-63EC-DF34-F4BB-44570F05367D}" v="3" dt="2023-09-12T13:13:43.380"/>
    <p1510:client id="{40F5C50F-8A9E-F48C-A18B-B52C3184A4C4}" v="2" dt="2020-09-22T14:25:23.505"/>
    <p1510:client id="{46E5B9D7-64D5-618D-4BDE-67895E951842}" v="263" dt="2022-09-21T09:38:14.021"/>
    <p1510:client id="{4F7F3FD0-4DE6-8A8B-0F56-5810574C98D1}" v="7" dt="2023-09-12T13:00:31.635"/>
    <p1510:client id="{5D818139-B032-6CEE-7EA7-4397563E910A}" v="6" dt="2023-09-14T07:39:27.561"/>
    <p1510:client id="{637E8DE3-3DF6-EB9C-5F9F-DB8C54AADFDD}" v="4" dt="2021-09-13T13:36:25.917"/>
    <p1510:client id="{69BF9B09-9CD2-71A9-2E9D-60DC917DED43}" v="24" dt="2020-09-10T12:07:20.814"/>
    <p1510:client id="{6C87084E-3926-916D-D8BF-19B7A2528304}" v="26" dt="2020-09-29T13:09:14.587"/>
    <p1510:client id="{EE491E2E-0F58-520D-0D7F-7C0962AB77EE}" v="77" dt="2022-09-20T14:53:23.169"/>
    <p1510:client id="{9DAF2EA7-5CB0-4329-C457-66EA4FB407AE}" v="1326" dt="2021-09-13T14:21:48.125"/>
    <p1510:client id="{A15B96C3-5C29-6465-D8CF-A90E936E4CF4}" v="34" dt="2021-09-16T11:26:53.438"/>
    <p1510:client id="{C79397B4-A5B0-74A2-422D-F50DEF985BF0}" v="286" dt="2022-09-15T07:32:47.965"/>
    <p1510:client id="{DB7F0CCD-9D5F-3ACE-21FA-73849B3EC247}" v="52" dt="2022-09-14T14:42:03.323"/>
    <p1510:client id="{E898B9AF-3257-4083-6429-66CDF14DA679}" v="447" dt="2023-09-12T13:18:48.727"/>
    <p1510:client id="{F1AF7852-7AC6-22B3-A5F3-CEA12DA9785C}" v="1151" dt="2021-09-14T14:23:55.019"/>
    <p1510:client id="{F364F592-0F23-2536-8AD6-50D4E69BBB1C}" v="35" dt="2021-09-20T15:11:39.070"/>
    <p1510:client id="{F624A61C-9E46-DA86-991D-B84C0A6BF157}" v="120" dt="2021-09-16T15:57:28.2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1476" y="96"/>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E9D7C98-47CD-49FA-A0E0-2D75490ACC90}"/>
              </a:ext>
            </a:extLst>
          </p:cNvPr>
          <p:cNvSpPr>
            <a:spLocks noGrp="1"/>
          </p:cNvSpPr>
          <p:nvPr>
            <p:ph type="hdr" sz="quarter"/>
          </p:nvPr>
        </p:nvSpPr>
        <p:spPr>
          <a:xfrm>
            <a:off x="0" y="0"/>
            <a:ext cx="2946400" cy="496888"/>
          </a:xfrm>
          <a:prstGeom prst="rect">
            <a:avLst/>
          </a:prstGeom>
        </p:spPr>
        <p:txBody>
          <a:bodyPr vert="horz" lIns="95561" tIns="47781" rIns="95561" bIns="47781" rtlCol="0"/>
          <a:lstStyle>
            <a:lvl1pPr algn="l" eaLnBrk="1" hangingPunct="1">
              <a:defRPr sz="13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9F36C4F8-4A33-4825-9E46-C6B80CD353F2}"/>
              </a:ext>
            </a:extLst>
          </p:cNvPr>
          <p:cNvSpPr>
            <a:spLocks noGrp="1"/>
          </p:cNvSpPr>
          <p:nvPr>
            <p:ph type="dt" sz="quarter" idx="1"/>
          </p:nvPr>
        </p:nvSpPr>
        <p:spPr>
          <a:xfrm>
            <a:off x="3849688" y="0"/>
            <a:ext cx="2946400" cy="496888"/>
          </a:xfrm>
          <a:prstGeom prst="rect">
            <a:avLst/>
          </a:prstGeom>
        </p:spPr>
        <p:txBody>
          <a:bodyPr vert="horz" lIns="95561" tIns="47781" rIns="95561" bIns="47781" rtlCol="0"/>
          <a:lstStyle>
            <a:lvl1pPr algn="r" eaLnBrk="1" hangingPunct="1">
              <a:defRPr sz="1300">
                <a:latin typeface="Arial" charset="0"/>
                <a:cs typeface="Arial" charset="0"/>
              </a:defRPr>
            </a:lvl1pPr>
          </a:lstStyle>
          <a:p>
            <a:pPr>
              <a:defRPr/>
            </a:pPr>
            <a:fld id="{F5B2A309-CEFA-4F5E-AD7E-901D20CA932D}" type="datetimeFigureOut">
              <a:rPr lang="en-GB"/>
              <a:pPr>
                <a:defRPr/>
              </a:pPr>
              <a:t>15/09/2026</a:t>
            </a:fld>
            <a:endParaRPr lang="en-GB"/>
          </a:p>
        </p:txBody>
      </p:sp>
      <p:sp>
        <p:nvSpPr>
          <p:cNvPr id="4" name="Footer Placeholder 3">
            <a:extLst>
              <a:ext uri="{FF2B5EF4-FFF2-40B4-BE49-F238E27FC236}">
                <a16:creationId xmlns:a16="http://schemas.microsoft.com/office/drawing/2014/main" id="{E9CF1C41-8B9D-41AD-BB86-AFE38BBA7A3E}"/>
              </a:ext>
            </a:extLst>
          </p:cNvPr>
          <p:cNvSpPr>
            <a:spLocks noGrp="1"/>
          </p:cNvSpPr>
          <p:nvPr>
            <p:ph type="ftr" sz="quarter" idx="2"/>
          </p:nvPr>
        </p:nvSpPr>
        <p:spPr>
          <a:xfrm>
            <a:off x="0" y="9428163"/>
            <a:ext cx="2946400" cy="496887"/>
          </a:xfrm>
          <a:prstGeom prst="rect">
            <a:avLst/>
          </a:prstGeom>
        </p:spPr>
        <p:txBody>
          <a:bodyPr vert="horz" lIns="95561" tIns="47781" rIns="95561" bIns="47781" rtlCol="0" anchor="b"/>
          <a:lstStyle>
            <a:lvl1pPr algn="l" eaLnBrk="1" hangingPunct="1">
              <a:defRPr sz="1300">
                <a:latin typeface="Arial" charset="0"/>
                <a:cs typeface="Arial" charset="0"/>
              </a:defRPr>
            </a:lvl1pPr>
          </a:lstStyle>
          <a:p>
            <a:pPr>
              <a:defRPr/>
            </a:pPr>
            <a:endParaRPr lang="en-GB"/>
          </a:p>
        </p:txBody>
      </p:sp>
      <p:sp>
        <p:nvSpPr>
          <p:cNvPr id="5" name="Slide Number Placeholder 4">
            <a:extLst>
              <a:ext uri="{FF2B5EF4-FFF2-40B4-BE49-F238E27FC236}">
                <a16:creationId xmlns:a16="http://schemas.microsoft.com/office/drawing/2014/main" id="{02FDC92A-AEC8-41C3-9DEF-B846CCA239AD}"/>
              </a:ext>
            </a:extLst>
          </p:cNvPr>
          <p:cNvSpPr>
            <a:spLocks noGrp="1"/>
          </p:cNvSpPr>
          <p:nvPr>
            <p:ph type="sldNum" sz="quarter" idx="3"/>
          </p:nvPr>
        </p:nvSpPr>
        <p:spPr>
          <a:xfrm>
            <a:off x="3849688" y="9428163"/>
            <a:ext cx="2946400" cy="496887"/>
          </a:xfrm>
          <a:prstGeom prst="rect">
            <a:avLst/>
          </a:prstGeom>
        </p:spPr>
        <p:txBody>
          <a:bodyPr vert="horz" wrap="square" lIns="95561" tIns="47781" rIns="95561" bIns="47781" numCol="1" anchor="b" anchorCtr="0" compatLnSpc="1">
            <a:prstTxWarp prst="textNoShape">
              <a:avLst/>
            </a:prstTxWarp>
          </a:bodyPr>
          <a:lstStyle>
            <a:lvl1pPr algn="r" eaLnBrk="1" hangingPunct="1">
              <a:defRPr sz="1300"/>
            </a:lvl1pPr>
          </a:lstStyle>
          <a:p>
            <a:fld id="{4F96EA91-7F1A-44B3-A653-FC1ABF28B8E9}"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D47DF4-2C40-444C-A1BD-BC14954CCE32}"/>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AD7B1579-4917-4A8D-B24D-500AA014D553}"/>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cs typeface="Arial" charset="0"/>
              </a:defRPr>
            </a:lvl1pPr>
          </a:lstStyle>
          <a:p>
            <a:pPr>
              <a:defRPr/>
            </a:pPr>
            <a:fld id="{348F8B46-E3E9-4F72-BEF9-D7097DF09841}" type="datetimeFigureOut">
              <a:rPr lang="en-GB"/>
              <a:pPr>
                <a:defRPr/>
              </a:pPr>
              <a:t>15/09/2026</a:t>
            </a:fld>
            <a:endParaRPr lang="en-GB"/>
          </a:p>
        </p:txBody>
      </p:sp>
      <p:sp>
        <p:nvSpPr>
          <p:cNvPr id="4" name="Slide Image Placeholder 3">
            <a:extLst>
              <a:ext uri="{FF2B5EF4-FFF2-40B4-BE49-F238E27FC236}">
                <a16:creationId xmlns:a16="http://schemas.microsoft.com/office/drawing/2014/main" id="{A657920D-066F-42D0-BFA2-2A9799330658}"/>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404AE6D-CED5-4A3D-B8CD-B72D3BA3919F}"/>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061FEC81-BC56-463D-9C45-C1E419D0C240}"/>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746877B7-C114-4E0C-8277-1FE3D8A289F2}"/>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2D262EA-4573-4E58-A582-E7260ECEA25F}"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97BDB479-35B0-472B-92C9-9C528FC2D83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00953032-9E90-4CDD-9EE3-C43E8A77FF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Thank you</a:t>
            </a:r>
            <a:r>
              <a:rPr lang="en-US" altLang="en-US" baseline="0"/>
              <a:t> for helping the children to settle etc.</a:t>
            </a:r>
          </a:p>
          <a:p>
            <a:pPr eaLnBrk="1" hangingPunct="1"/>
            <a:r>
              <a:rPr lang="en-US" altLang="en-US" baseline="0"/>
              <a:t>Please be reassured that despite what you may see in the media we do not expect such young children to socially distance. We will support and comfort your child should they need it.</a:t>
            </a:r>
            <a:endParaRPr lang="en-GB" altLang="en-US"/>
          </a:p>
        </p:txBody>
      </p:sp>
      <p:sp>
        <p:nvSpPr>
          <p:cNvPr id="5124" name="Slide Number Placeholder 3">
            <a:extLst>
              <a:ext uri="{FF2B5EF4-FFF2-40B4-BE49-F238E27FC236}">
                <a16:creationId xmlns:a16="http://schemas.microsoft.com/office/drawing/2014/main" id="{12B8C1FA-9154-4674-9F1A-B91B30549C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D848CC2-71E3-4C02-A431-23677A81249B}" type="slidenum">
              <a:rPr lang="en-GB" altLang="en-US"/>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44F3B30D-7AF2-462B-BB94-3C6770C9A44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7062685A-F28B-4B0E-86A0-F6B3330A66B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Expecting</a:t>
            </a:r>
            <a:r>
              <a:rPr lang="en-US" altLang="en-US" baseline="0"/>
              <a:t> a new EYFS curriculum September 2021, won’t affect this year group</a:t>
            </a:r>
            <a:endParaRPr lang="en-GB" altLang="en-US"/>
          </a:p>
        </p:txBody>
      </p:sp>
      <p:sp>
        <p:nvSpPr>
          <p:cNvPr id="7172" name="Slide Number Placeholder 3">
            <a:extLst>
              <a:ext uri="{FF2B5EF4-FFF2-40B4-BE49-F238E27FC236}">
                <a16:creationId xmlns:a16="http://schemas.microsoft.com/office/drawing/2014/main" id="{7DF3DEB7-17FD-4E33-8FE3-AB58EA29E4B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473B236-514B-4236-BCFE-D6E208DC78F0}" type="slidenum">
              <a:rPr lang="en-GB" altLang="en-US"/>
              <a:pPr/>
              <a:t>3</a:t>
            </a:fld>
            <a:endParaRPr lang="en-GB" altLang="en-US"/>
          </a:p>
        </p:txBody>
      </p:sp>
    </p:spTree>
    <p:extLst>
      <p:ext uri="{BB962C8B-B14F-4D97-AF65-F5344CB8AC3E}">
        <p14:creationId xmlns:p14="http://schemas.microsoft.com/office/powerpoint/2010/main" val="1942488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2B6B60A3-9C14-4E4A-81FA-CE4A9BBCE82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FD3FD5E7-05E5-4254-83EA-A00949101C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3</a:t>
            </a:r>
            <a:r>
              <a:rPr lang="en-US" altLang="en-US" baseline="0"/>
              <a:t> p</a:t>
            </a:r>
            <a:r>
              <a:rPr lang="en-US" altLang="en-US"/>
              <a:t>rime areas and 4 specific</a:t>
            </a:r>
            <a:r>
              <a:rPr lang="en-US" altLang="en-US" baseline="0"/>
              <a:t> areas</a:t>
            </a:r>
            <a:endParaRPr lang="en-GB" altLang="en-US"/>
          </a:p>
        </p:txBody>
      </p:sp>
      <p:sp>
        <p:nvSpPr>
          <p:cNvPr id="9220" name="Slide Number Placeholder 3">
            <a:extLst>
              <a:ext uri="{FF2B5EF4-FFF2-40B4-BE49-F238E27FC236}">
                <a16:creationId xmlns:a16="http://schemas.microsoft.com/office/drawing/2014/main" id="{7769FA2D-5CA4-45BD-A2AD-ADCE402462D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516E5B9-4B31-46F8-A2DF-5D1A7E04CA67}" type="slidenum">
              <a:rPr lang="en-GB" altLang="en-US"/>
              <a:pPr/>
              <a:t>4</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2B6B60A3-9C14-4E4A-81FA-CE4A9BBCE82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FD3FD5E7-05E5-4254-83EA-A00949101C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3</a:t>
            </a:r>
            <a:r>
              <a:rPr lang="en-US" altLang="en-US" baseline="0"/>
              <a:t> p</a:t>
            </a:r>
            <a:r>
              <a:rPr lang="en-US" altLang="en-US"/>
              <a:t>rime areas and 4 specific</a:t>
            </a:r>
            <a:r>
              <a:rPr lang="en-US" altLang="en-US" baseline="0"/>
              <a:t> areas</a:t>
            </a:r>
            <a:endParaRPr lang="en-GB" altLang="en-US"/>
          </a:p>
        </p:txBody>
      </p:sp>
      <p:sp>
        <p:nvSpPr>
          <p:cNvPr id="9220" name="Slide Number Placeholder 3">
            <a:extLst>
              <a:ext uri="{FF2B5EF4-FFF2-40B4-BE49-F238E27FC236}">
                <a16:creationId xmlns:a16="http://schemas.microsoft.com/office/drawing/2014/main" id="{7769FA2D-5CA4-45BD-A2AD-ADCE402462D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516E5B9-4B31-46F8-A2DF-5D1A7E04CA67}" type="slidenum">
              <a:rPr lang="en-GB" altLang="en-US"/>
              <a:pPr/>
              <a:t>5</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57E2170E-05E3-4C4D-9943-E9CBEED07F1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3BD715C4-D5FC-43D2-B0D5-7E7FE4FF963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11268" name="Slide Number Placeholder 3">
            <a:extLst>
              <a:ext uri="{FF2B5EF4-FFF2-40B4-BE49-F238E27FC236}">
                <a16:creationId xmlns:a16="http://schemas.microsoft.com/office/drawing/2014/main" id="{5CBCF608-D633-44CB-B60F-A608618A250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6AA7480-8E5D-4192-929B-A0381F3896F0}" type="slidenum">
              <a:rPr lang="en-GB" altLang="en-US"/>
              <a:pPr/>
              <a:t>8</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C6CF1F84-EAFC-40D7-AE47-2E9280A45D1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B2C0BC86-B3C7-4EB7-A95B-C3FC682051C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No</a:t>
            </a:r>
            <a:r>
              <a:rPr lang="en-US" altLang="en-US" baseline="0"/>
              <a:t> </a:t>
            </a:r>
            <a:r>
              <a:rPr lang="en-US" altLang="en-US" baseline="0" err="1"/>
              <a:t>freeflow</a:t>
            </a:r>
            <a:r>
              <a:rPr lang="en-US" altLang="en-US" baseline="0"/>
              <a:t> currently due to </a:t>
            </a:r>
            <a:r>
              <a:rPr lang="en-US" altLang="en-US" baseline="0" err="1"/>
              <a:t>Covid</a:t>
            </a:r>
            <a:r>
              <a:rPr lang="en-US" altLang="en-US" baseline="0"/>
              <a:t> restrictions but each class will have a designated outdoor area which they will be able to access throughout the day.</a:t>
            </a:r>
            <a:endParaRPr lang="en-GB" altLang="en-US"/>
          </a:p>
        </p:txBody>
      </p:sp>
      <p:sp>
        <p:nvSpPr>
          <p:cNvPr id="13316" name="Slide Number Placeholder 3">
            <a:extLst>
              <a:ext uri="{FF2B5EF4-FFF2-40B4-BE49-F238E27FC236}">
                <a16:creationId xmlns:a16="http://schemas.microsoft.com/office/drawing/2014/main" id="{852FFC30-CB51-4B2B-9228-58BA75B285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253C6C-8085-4807-848B-4F46EEF37083}" type="slidenum">
              <a:rPr lang="en-GB" altLang="en-US"/>
              <a:pPr/>
              <a:t>9</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E1CE2CF-7078-4602-BD8D-9CBAED1F7AF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1D8BDBE3-431B-48FA-B496-44E46FFD76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15364" name="Slide Number Placeholder 3">
            <a:extLst>
              <a:ext uri="{FF2B5EF4-FFF2-40B4-BE49-F238E27FC236}">
                <a16:creationId xmlns:a16="http://schemas.microsoft.com/office/drawing/2014/main" id="{00E7983D-4BF8-461A-B679-C0498E837B6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7ACE7E3-964C-48A5-B765-06B2DA367AE2}" type="slidenum">
              <a:rPr lang="en-GB" altLang="en-US"/>
              <a:pPr/>
              <a:t>10</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2E107ABA-741B-4187-82B9-B6A288BDEBC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A13ECFCD-F054-49C3-9B4D-1B65069C4EF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Correct letter formation – see phonic packs for guidance</a:t>
            </a:r>
            <a:endParaRPr lang="en-GB" altLang="en-US"/>
          </a:p>
        </p:txBody>
      </p:sp>
      <p:sp>
        <p:nvSpPr>
          <p:cNvPr id="17412" name="Slide Number Placeholder 3">
            <a:extLst>
              <a:ext uri="{FF2B5EF4-FFF2-40B4-BE49-F238E27FC236}">
                <a16:creationId xmlns:a16="http://schemas.microsoft.com/office/drawing/2014/main" id="{6AAC41ED-7F2D-4F63-BDD5-796C1E46C96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461E4AA-B8C5-4872-98AE-1523A128AA57}" type="slidenum">
              <a:rPr lang="en-GB" altLang="en-US"/>
              <a:pPr/>
              <a:t>11</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B7404F29-3A1C-418A-950B-14FE216D8E3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0F638510-1F4D-4CDC-9D05-970F53871C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19460" name="Slide Number Placeholder 3">
            <a:extLst>
              <a:ext uri="{FF2B5EF4-FFF2-40B4-BE49-F238E27FC236}">
                <a16:creationId xmlns:a16="http://schemas.microsoft.com/office/drawing/2014/main" id="{0FCB7C58-347A-4402-8C7D-B0F297BE9F9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284E0AC-BCF8-445E-8765-7C054F4EEACB}" type="slidenum">
              <a:rPr lang="en-GB" altLang="en-US"/>
              <a:pPr/>
              <a:t>12</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D409485D-75A8-4D93-92BE-1B7E38007C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D38BC636-FB90-43EB-A4CC-842D33EC25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Books will be repeated</a:t>
            </a:r>
            <a:r>
              <a:rPr lang="en-US" altLang="en-US" baseline="0"/>
              <a:t> – this is good for the children!</a:t>
            </a:r>
            <a:endParaRPr lang="en-GB" altLang="en-US"/>
          </a:p>
        </p:txBody>
      </p:sp>
      <p:sp>
        <p:nvSpPr>
          <p:cNvPr id="21508" name="Slide Number Placeholder 3">
            <a:extLst>
              <a:ext uri="{FF2B5EF4-FFF2-40B4-BE49-F238E27FC236}">
                <a16:creationId xmlns:a16="http://schemas.microsoft.com/office/drawing/2014/main" id="{963924A0-D34B-4548-9AE3-5D388AA9C21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7B158CB-6D32-4F7C-A298-9EFF0E34EAB6}" type="slidenum">
              <a:rPr lang="en-GB" altLang="en-US"/>
              <a:pPr/>
              <a:t>13</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99C12B19-BE49-4671-960E-37A335F1585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F95016A8-4719-4FAF-AB8E-A9A1BCD480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94D31546-4845-41FB-99A1-9DB8AF832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545684A-C1B2-4A0B-B968-59988BF7D398}" type="slidenum">
              <a:rPr lang="en-GB" altLang="en-US"/>
              <a:pPr/>
              <a:t>15</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99C12B19-BE49-4671-960E-37A335F1585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F95016A8-4719-4FAF-AB8E-A9A1BCD4803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94D31546-4845-41FB-99A1-9DB8AF832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545684A-C1B2-4A0B-B968-59988BF7D398}" type="slidenum">
              <a:rPr lang="en-GB" altLang="en-US"/>
              <a:pPr/>
              <a:t>16</a:t>
            </a:fld>
            <a:endParaRPr lang="en-GB" altLang="en-US"/>
          </a:p>
        </p:txBody>
      </p:sp>
    </p:spTree>
    <p:extLst>
      <p:ext uri="{BB962C8B-B14F-4D97-AF65-F5344CB8AC3E}">
        <p14:creationId xmlns:p14="http://schemas.microsoft.com/office/powerpoint/2010/main" val="35140268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30E99EA1-BDD4-4D2A-B962-85888093EFD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05D36AA-3728-448D-A8E0-FC58EE364B6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27652" name="Slide Number Placeholder 3">
            <a:extLst>
              <a:ext uri="{FF2B5EF4-FFF2-40B4-BE49-F238E27FC236}">
                <a16:creationId xmlns:a16="http://schemas.microsoft.com/office/drawing/2014/main" id="{2E1EE041-CFE6-490D-A13F-E110E80DDEA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F35FFC2-90EA-41F2-9768-2A71DDAFB065}" type="slidenum">
              <a:rPr lang="en-GB" altLang="en-US"/>
              <a:pPr/>
              <a:t>17</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BDCA6BDB-8BAA-4D6C-AB89-52D250C8139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DF380242-1566-4C40-BBE7-1DE8D10FA2D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Discuss</a:t>
            </a:r>
            <a:r>
              <a:rPr lang="en-US" altLang="en-US" baseline="0"/>
              <a:t> how to add own </a:t>
            </a:r>
            <a:r>
              <a:rPr lang="en-US" altLang="en-US" baseline="0" err="1"/>
              <a:t>obs</a:t>
            </a:r>
            <a:endParaRPr lang="en-US" altLang="en-US" baseline="0"/>
          </a:p>
          <a:p>
            <a:pPr eaLnBrk="1" hangingPunct="1"/>
            <a:r>
              <a:rPr lang="en-US" altLang="en-US" baseline="0"/>
              <a:t>Please at least ‘like’ all posts you see</a:t>
            </a:r>
            <a:endParaRPr lang="en-GB" altLang="en-US"/>
          </a:p>
        </p:txBody>
      </p:sp>
      <p:sp>
        <p:nvSpPr>
          <p:cNvPr id="29700" name="Slide Number Placeholder 3">
            <a:extLst>
              <a:ext uri="{FF2B5EF4-FFF2-40B4-BE49-F238E27FC236}">
                <a16:creationId xmlns:a16="http://schemas.microsoft.com/office/drawing/2014/main" id="{8A8E2C0C-F48F-46CF-A924-F3DA3EB763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5EC95FE-9560-41EB-94CD-6BFD63E71B9B}" type="slidenum">
              <a:rPr lang="en-GB" altLang="en-US"/>
              <a:pPr/>
              <a:t>18</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550C5096-F2D4-4F53-B44A-F99275E8E2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C9829872-62FB-42A8-B002-65E241A3D0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31748" name="Slide Number Placeholder 3">
            <a:extLst>
              <a:ext uri="{FF2B5EF4-FFF2-40B4-BE49-F238E27FC236}">
                <a16:creationId xmlns:a16="http://schemas.microsoft.com/office/drawing/2014/main" id="{70576964-EDED-4053-AEBD-75DA9E8AF1C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F55BD4A-08B1-4A8D-BC0F-F91F6F7B1762}" type="slidenum">
              <a:rPr lang="en-GB" altLang="en-US"/>
              <a:pPr/>
              <a:t>19</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3E6FB082-5C62-4363-887F-223560E3472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3F9DB94D-1597-4A4D-BE08-E1B8996188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35844" name="Slide Number Placeholder 3">
            <a:extLst>
              <a:ext uri="{FF2B5EF4-FFF2-40B4-BE49-F238E27FC236}">
                <a16:creationId xmlns:a16="http://schemas.microsoft.com/office/drawing/2014/main" id="{B0A85CE1-84A8-4621-B2D5-A05A57001C1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673925E-F68C-4DFC-8A9F-124CD32BBA65}" type="slidenum">
              <a:rPr lang="en-GB" altLang="en-US"/>
              <a:pPr/>
              <a:t>21</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C73B112-DBE9-45B3-A964-67ACD076C63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9B57AF9E-2E5D-4545-B897-B9C14C08DD5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37892" name="Slide Number Placeholder 3">
            <a:extLst>
              <a:ext uri="{FF2B5EF4-FFF2-40B4-BE49-F238E27FC236}">
                <a16:creationId xmlns:a16="http://schemas.microsoft.com/office/drawing/2014/main" id="{003199FF-BB6C-4958-865C-EF6A834A03B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E21E04-3B9F-4AED-A366-BF2D63C9352D}" type="slidenum">
              <a:rPr lang="en-GB" altLang="en-US"/>
              <a:pPr/>
              <a:t>25</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C73B112-DBE9-45B3-A964-67ACD076C63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9B57AF9E-2E5D-4545-B897-B9C14C08DD5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37892" name="Slide Number Placeholder 3">
            <a:extLst>
              <a:ext uri="{FF2B5EF4-FFF2-40B4-BE49-F238E27FC236}">
                <a16:creationId xmlns:a16="http://schemas.microsoft.com/office/drawing/2014/main" id="{003199FF-BB6C-4958-865C-EF6A834A03B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E21E04-3B9F-4AED-A366-BF2D63C9352D}" type="slidenum">
              <a:rPr lang="en-GB" altLang="en-US"/>
              <a:pPr/>
              <a:t>26</a:t>
            </a:fld>
            <a:endParaRPr lang="en-GB" altLang="en-US"/>
          </a:p>
        </p:txBody>
      </p:sp>
    </p:spTree>
    <p:extLst>
      <p:ext uri="{BB962C8B-B14F-4D97-AF65-F5344CB8AC3E}">
        <p14:creationId xmlns:p14="http://schemas.microsoft.com/office/powerpoint/2010/main" val="22335765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7699FF9A-7C4D-404B-8CD9-96BCB4E2CA9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E783A823-96EB-452B-AB64-B5B75770296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39940" name="Slide Number Placeholder 3">
            <a:extLst>
              <a:ext uri="{FF2B5EF4-FFF2-40B4-BE49-F238E27FC236}">
                <a16:creationId xmlns:a16="http://schemas.microsoft.com/office/drawing/2014/main" id="{C30074DF-DEAD-438A-AB88-99A9D337B86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29D593-42E8-45E3-BEFF-C39E38F7FA98}" type="slidenum">
              <a:rPr lang="en-GB" altLang="en-US"/>
              <a:pPr/>
              <a:t>27</a:t>
            </a:fld>
            <a:endParaRPr lang="en-GB" altLang="en-US"/>
          </a:p>
        </p:txBody>
      </p:sp>
    </p:spTree>
    <p:extLst>
      <p:ext uri="{BB962C8B-B14F-4D97-AF65-F5344CB8AC3E}">
        <p14:creationId xmlns:p14="http://schemas.microsoft.com/office/powerpoint/2010/main" val="32972517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00F328FB-158C-4491-A7C1-AD95680A97C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DE566B7D-F57E-4B38-9D57-7E6292A2E3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Please start getting them</a:t>
            </a:r>
            <a:r>
              <a:rPr lang="en-US" altLang="en-US" baseline="0"/>
              <a:t> into this routine now although we will not start PE just yet.</a:t>
            </a:r>
            <a:endParaRPr lang="en-GB" altLang="en-US"/>
          </a:p>
        </p:txBody>
      </p:sp>
      <p:sp>
        <p:nvSpPr>
          <p:cNvPr id="46084" name="Slide Number Placeholder 3">
            <a:extLst>
              <a:ext uri="{FF2B5EF4-FFF2-40B4-BE49-F238E27FC236}">
                <a16:creationId xmlns:a16="http://schemas.microsoft.com/office/drawing/2014/main" id="{19F7A687-35C6-4AA0-8B31-B45D78D1A7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8EC6A9D-C519-4BD2-87DA-B6A2EADEE1D8}" type="slidenum">
              <a:rPr lang="en-GB" altLang="en-US"/>
              <a:pPr/>
              <a:t>28</a:t>
            </a:fld>
            <a:endParaRPr lang="en-GB" altLang="en-US"/>
          </a:p>
        </p:txBody>
      </p:sp>
    </p:spTree>
    <p:extLst>
      <p:ext uri="{BB962C8B-B14F-4D97-AF65-F5344CB8AC3E}">
        <p14:creationId xmlns:p14="http://schemas.microsoft.com/office/powerpoint/2010/main" val="2237630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F72F9D3C-5D62-4435-8285-1A58290A124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FACE97D0-0959-434C-B297-92B822A28FB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41988" name="Slide Number Placeholder 3">
            <a:extLst>
              <a:ext uri="{FF2B5EF4-FFF2-40B4-BE49-F238E27FC236}">
                <a16:creationId xmlns:a16="http://schemas.microsoft.com/office/drawing/2014/main" id="{896999EE-71C1-4543-98F1-A8A645D58F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1321A9-6FF1-4C98-98C3-5C0A75D35CA6}" type="slidenum">
              <a:rPr lang="en-GB" altLang="en-US"/>
              <a:pPr/>
              <a:t>29</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F006A1B2-89B4-488E-AFDD-6BAB4A10950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1717C473-3D0F-42F7-8295-A57DDFE4977D}"/>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FF2AAF30-6975-4CB6-BE3C-02D8E67D4DCE}"/>
              </a:ext>
            </a:extLst>
          </p:cNvPr>
          <p:cNvSpPr>
            <a:spLocks noGrp="1" noChangeArrowheads="1"/>
          </p:cNvSpPr>
          <p:nvPr>
            <p:ph type="sldNum" sz="quarter" idx="12"/>
          </p:nvPr>
        </p:nvSpPr>
        <p:spPr>
          <a:ln/>
        </p:spPr>
        <p:txBody>
          <a:bodyPr/>
          <a:lstStyle>
            <a:lvl1pPr>
              <a:defRPr/>
            </a:lvl1pPr>
          </a:lstStyle>
          <a:p>
            <a:fld id="{E6E5DAF2-01BD-46EF-9A45-B94A191B2EBC}" type="slidenum">
              <a:rPr lang="es-ES" altLang="en-US"/>
              <a:pPr/>
              <a:t>‹#›</a:t>
            </a:fld>
            <a:endParaRPr lang="es-ES" altLang="en-US"/>
          </a:p>
        </p:txBody>
      </p:sp>
    </p:spTree>
    <p:extLst>
      <p:ext uri="{BB962C8B-B14F-4D97-AF65-F5344CB8AC3E}">
        <p14:creationId xmlns:p14="http://schemas.microsoft.com/office/powerpoint/2010/main" val="738381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A797C30-A94A-4054-8FD4-E5ED432C10BB}"/>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7D3BDA07-88EB-4D7B-BA58-0095D3F667A9}"/>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6590B0A5-8770-49B7-B033-E0BF01CDA32C}"/>
              </a:ext>
            </a:extLst>
          </p:cNvPr>
          <p:cNvSpPr>
            <a:spLocks noGrp="1" noChangeArrowheads="1"/>
          </p:cNvSpPr>
          <p:nvPr>
            <p:ph type="sldNum" sz="quarter" idx="12"/>
          </p:nvPr>
        </p:nvSpPr>
        <p:spPr>
          <a:ln/>
        </p:spPr>
        <p:txBody>
          <a:bodyPr/>
          <a:lstStyle>
            <a:lvl1pPr>
              <a:defRPr/>
            </a:lvl1pPr>
          </a:lstStyle>
          <a:p>
            <a:fld id="{3868EAF6-6D8A-4D1C-9E04-24F1B9959556}" type="slidenum">
              <a:rPr lang="es-ES" altLang="en-US"/>
              <a:pPr/>
              <a:t>‹#›</a:t>
            </a:fld>
            <a:endParaRPr lang="es-ES" altLang="en-US"/>
          </a:p>
        </p:txBody>
      </p:sp>
    </p:spTree>
    <p:extLst>
      <p:ext uri="{BB962C8B-B14F-4D97-AF65-F5344CB8AC3E}">
        <p14:creationId xmlns:p14="http://schemas.microsoft.com/office/powerpoint/2010/main" val="1376576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CF66DA7A-9EC6-43EA-8590-C721458F9DC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F76B3303-5EEF-416C-A50E-71C453B375CA}"/>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5276E561-54CE-49D4-9915-A1C35B0F0374}"/>
              </a:ext>
            </a:extLst>
          </p:cNvPr>
          <p:cNvSpPr>
            <a:spLocks noGrp="1" noChangeArrowheads="1"/>
          </p:cNvSpPr>
          <p:nvPr>
            <p:ph type="sldNum" sz="quarter" idx="12"/>
          </p:nvPr>
        </p:nvSpPr>
        <p:spPr>
          <a:ln/>
        </p:spPr>
        <p:txBody>
          <a:bodyPr/>
          <a:lstStyle>
            <a:lvl1pPr>
              <a:defRPr/>
            </a:lvl1pPr>
          </a:lstStyle>
          <a:p>
            <a:fld id="{C4DF6F1C-CD58-43A3-BC17-84C3CC02A8D2}" type="slidenum">
              <a:rPr lang="es-ES" altLang="en-US"/>
              <a:pPr/>
              <a:t>‹#›</a:t>
            </a:fld>
            <a:endParaRPr lang="es-ES" altLang="en-US"/>
          </a:p>
        </p:txBody>
      </p:sp>
    </p:spTree>
    <p:extLst>
      <p:ext uri="{BB962C8B-B14F-4D97-AF65-F5344CB8AC3E}">
        <p14:creationId xmlns:p14="http://schemas.microsoft.com/office/powerpoint/2010/main" val="2721448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6CEBA293-727C-4A69-8B55-22DD259D016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AED59918-60E0-4299-BBB6-9F5BC8D902F4}"/>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6BB10395-AB92-4040-882F-5C41324E24B9}"/>
              </a:ext>
            </a:extLst>
          </p:cNvPr>
          <p:cNvSpPr>
            <a:spLocks noGrp="1" noChangeArrowheads="1"/>
          </p:cNvSpPr>
          <p:nvPr>
            <p:ph type="sldNum" sz="quarter" idx="12"/>
          </p:nvPr>
        </p:nvSpPr>
        <p:spPr>
          <a:ln/>
        </p:spPr>
        <p:txBody>
          <a:bodyPr/>
          <a:lstStyle>
            <a:lvl1pPr>
              <a:defRPr/>
            </a:lvl1pPr>
          </a:lstStyle>
          <a:p>
            <a:fld id="{C9FC9D73-0AE3-44D0-AD4C-30E91D37D4D1}" type="slidenum">
              <a:rPr lang="es-ES" altLang="en-US"/>
              <a:pPr/>
              <a:t>‹#›</a:t>
            </a:fld>
            <a:endParaRPr lang="es-ES" altLang="en-US"/>
          </a:p>
        </p:txBody>
      </p:sp>
    </p:spTree>
    <p:extLst>
      <p:ext uri="{BB962C8B-B14F-4D97-AF65-F5344CB8AC3E}">
        <p14:creationId xmlns:p14="http://schemas.microsoft.com/office/powerpoint/2010/main" val="2655941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34274882-AF2D-444F-B67F-91337DA18A53}"/>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2920461D-CFCC-47E3-84D1-41B28CF491C4}"/>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236624B9-26C9-49C3-9E51-793A2E64543D}"/>
              </a:ext>
            </a:extLst>
          </p:cNvPr>
          <p:cNvSpPr>
            <a:spLocks noGrp="1" noChangeArrowheads="1"/>
          </p:cNvSpPr>
          <p:nvPr>
            <p:ph type="sldNum" sz="quarter" idx="12"/>
          </p:nvPr>
        </p:nvSpPr>
        <p:spPr>
          <a:ln/>
        </p:spPr>
        <p:txBody>
          <a:bodyPr/>
          <a:lstStyle>
            <a:lvl1pPr>
              <a:defRPr/>
            </a:lvl1pPr>
          </a:lstStyle>
          <a:p>
            <a:fld id="{847950A4-A6D0-43F3-8F06-B5B2A6ED206A}" type="slidenum">
              <a:rPr lang="es-ES" altLang="en-US"/>
              <a:pPr/>
              <a:t>‹#›</a:t>
            </a:fld>
            <a:endParaRPr lang="es-ES" altLang="en-US"/>
          </a:p>
        </p:txBody>
      </p:sp>
    </p:spTree>
    <p:extLst>
      <p:ext uri="{BB962C8B-B14F-4D97-AF65-F5344CB8AC3E}">
        <p14:creationId xmlns:p14="http://schemas.microsoft.com/office/powerpoint/2010/main" val="1348920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E9251DEC-836C-483F-9A81-F5A663147D5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32C62FBB-15C0-43D8-8121-6E32EA954419}"/>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70F9F319-3373-4E0B-80B1-0DDE09F8F188}"/>
              </a:ext>
            </a:extLst>
          </p:cNvPr>
          <p:cNvSpPr>
            <a:spLocks noGrp="1" noChangeArrowheads="1"/>
          </p:cNvSpPr>
          <p:nvPr>
            <p:ph type="sldNum" sz="quarter" idx="12"/>
          </p:nvPr>
        </p:nvSpPr>
        <p:spPr>
          <a:ln/>
        </p:spPr>
        <p:txBody>
          <a:bodyPr/>
          <a:lstStyle>
            <a:lvl1pPr>
              <a:defRPr/>
            </a:lvl1pPr>
          </a:lstStyle>
          <a:p>
            <a:fld id="{D1341B01-8521-4A50-AFF7-9095EA909E7E}" type="slidenum">
              <a:rPr lang="es-ES" altLang="en-US"/>
              <a:pPr/>
              <a:t>‹#›</a:t>
            </a:fld>
            <a:endParaRPr lang="es-ES" altLang="en-US"/>
          </a:p>
        </p:txBody>
      </p:sp>
    </p:spTree>
    <p:extLst>
      <p:ext uri="{BB962C8B-B14F-4D97-AF65-F5344CB8AC3E}">
        <p14:creationId xmlns:p14="http://schemas.microsoft.com/office/powerpoint/2010/main" val="279518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43AB72F-1514-4862-B7B9-E3065591948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5F451585-0A79-43F0-A3D2-FA84C50EFB60}"/>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1D4104C0-9629-4EFA-B2BA-78A431D8E16E}"/>
              </a:ext>
            </a:extLst>
          </p:cNvPr>
          <p:cNvSpPr>
            <a:spLocks noGrp="1" noChangeArrowheads="1"/>
          </p:cNvSpPr>
          <p:nvPr>
            <p:ph type="sldNum" sz="quarter" idx="12"/>
          </p:nvPr>
        </p:nvSpPr>
        <p:spPr>
          <a:ln/>
        </p:spPr>
        <p:txBody>
          <a:bodyPr/>
          <a:lstStyle>
            <a:lvl1pPr>
              <a:defRPr/>
            </a:lvl1pPr>
          </a:lstStyle>
          <a:p>
            <a:fld id="{92A16BD6-AD7A-4BD9-872E-4A60B58ABFCF}" type="slidenum">
              <a:rPr lang="es-ES" altLang="en-US"/>
              <a:pPr/>
              <a:t>‹#›</a:t>
            </a:fld>
            <a:endParaRPr lang="es-ES" altLang="en-US"/>
          </a:p>
        </p:txBody>
      </p:sp>
    </p:spTree>
    <p:extLst>
      <p:ext uri="{BB962C8B-B14F-4D97-AF65-F5344CB8AC3E}">
        <p14:creationId xmlns:p14="http://schemas.microsoft.com/office/powerpoint/2010/main" val="2659715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2F86BEC-ED96-4ECA-8EF3-F84EED413B5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6E16B70F-D412-4A7B-821B-E78A9534464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62BDFDDC-E901-422B-8FCC-D0274815075D}"/>
              </a:ext>
            </a:extLst>
          </p:cNvPr>
          <p:cNvSpPr>
            <a:spLocks noGrp="1" noChangeArrowheads="1"/>
          </p:cNvSpPr>
          <p:nvPr>
            <p:ph type="sldNum" sz="quarter" idx="12"/>
          </p:nvPr>
        </p:nvSpPr>
        <p:spPr>
          <a:ln/>
        </p:spPr>
        <p:txBody>
          <a:bodyPr/>
          <a:lstStyle>
            <a:lvl1pPr>
              <a:defRPr/>
            </a:lvl1pPr>
          </a:lstStyle>
          <a:p>
            <a:fld id="{E9713F5F-7A6D-4C80-BF62-B0009D43A7EA}" type="slidenum">
              <a:rPr lang="es-ES" altLang="en-US"/>
              <a:pPr/>
              <a:t>‹#›</a:t>
            </a:fld>
            <a:endParaRPr lang="es-ES" altLang="en-US"/>
          </a:p>
        </p:txBody>
      </p:sp>
    </p:spTree>
    <p:extLst>
      <p:ext uri="{BB962C8B-B14F-4D97-AF65-F5344CB8AC3E}">
        <p14:creationId xmlns:p14="http://schemas.microsoft.com/office/powerpoint/2010/main" val="860176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F4EEBE1-B3B2-4AF2-8DE3-F6BC0B63940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1A0886AF-B0A9-4123-9199-DBC36062679D}"/>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863BE5EC-C94B-4F80-9922-F0EBEBA7F943}"/>
              </a:ext>
            </a:extLst>
          </p:cNvPr>
          <p:cNvSpPr>
            <a:spLocks noGrp="1" noChangeArrowheads="1"/>
          </p:cNvSpPr>
          <p:nvPr>
            <p:ph type="sldNum" sz="quarter" idx="12"/>
          </p:nvPr>
        </p:nvSpPr>
        <p:spPr>
          <a:ln/>
        </p:spPr>
        <p:txBody>
          <a:bodyPr/>
          <a:lstStyle>
            <a:lvl1pPr>
              <a:defRPr/>
            </a:lvl1pPr>
          </a:lstStyle>
          <a:p>
            <a:fld id="{CB91270E-80F9-43FA-8435-437EC350DB5C}" type="slidenum">
              <a:rPr lang="es-ES" altLang="en-US"/>
              <a:pPr/>
              <a:t>‹#›</a:t>
            </a:fld>
            <a:endParaRPr lang="es-ES" altLang="en-US"/>
          </a:p>
        </p:txBody>
      </p:sp>
    </p:spTree>
    <p:extLst>
      <p:ext uri="{BB962C8B-B14F-4D97-AF65-F5344CB8AC3E}">
        <p14:creationId xmlns:p14="http://schemas.microsoft.com/office/powerpoint/2010/main" val="1523014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569D24BA-E4FC-4078-A7B0-140EC54C44CE}"/>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ABF70E7B-F6DE-4711-AE1A-38473831C8E3}"/>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8F86A656-A2D5-4BE9-8755-C1149A2AEA11}"/>
              </a:ext>
            </a:extLst>
          </p:cNvPr>
          <p:cNvSpPr>
            <a:spLocks noGrp="1" noChangeArrowheads="1"/>
          </p:cNvSpPr>
          <p:nvPr>
            <p:ph type="sldNum" sz="quarter" idx="12"/>
          </p:nvPr>
        </p:nvSpPr>
        <p:spPr>
          <a:ln/>
        </p:spPr>
        <p:txBody>
          <a:bodyPr/>
          <a:lstStyle>
            <a:lvl1pPr>
              <a:defRPr/>
            </a:lvl1pPr>
          </a:lstStyle>
          <a:p>
            <a:fld id="{AFF188BD-EF68-4539-BF69-3EC22A2D5E03}" type="slidenum">
              <a:rPr lang="es-ES" altLang="en-US"/>
              <a:pPr/>
              <a:t>‹#›</a:t>
            </a:fld>
            <a:endParaRPr lang="es-ES" altLang="en-US"/>
          </a:p>
        </p:txBody>
      </p:sp>
    </p:spTree>
    <p:extLst>
      <p:ext uri="{BB962C8B-B14F-4D97-AF65-F5344CB8AC3E}">
        <p14:creationId xmlns:p14="http://schemas.microsoft.com/office/powerpoint/2010/main" val="3333860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5A8DD56-23D7-4868-8236-ADDA313AD5AD}"/>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4B14403A-EF34-4EAA-A3E6-55EC70C6E9C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348076DC-12D5-4214-A355-B8A3018DCC28}"/>
              </a:ext>
            </a:extLst>
          </p:cNvPr>
          <p:cNvSpPr>
            <a:spLocks noGrp="1" noChangeArrowheads="1"/>
          </p:cNvSpPr>
          <p:nvPr>
            <p:ph type="sldNum" sz="quarter" idx="12"/>
          </p:nvPr>
        </p:nvSpPr>
        <p:spPr>
          <a:ln/>
        </p:spPr>
        <p:txBody>
          <a:bodyPr/>
          <a:lstStyle>
            <a:lvl1pPr>
              <a:defRPr/>
            </a:lvl1pPr>
          </a:lstStyle>
          <a:p>
            <a:fld id="{BADE9BE1-5347-4457-A835-C0E936DF8475}" type="slidenum">
              <a:rPr lang="es-ES" altLang="en-US"/>
              <a:pPr/>
              <a:t>‹#›</a:t>
            </a:fld>
            <a:endParaRPr lang="es-ES" altLang="en-US"/>
          </a:p>
        </p:txBody>
      </p:sp>
    </p:spTree>
    <p:extLst>
      <p:ext uri="{BB962C8B-B14F-4D97-AF65-F5344CB8AC3E}">
        <p14:creationId xmlns:p14="http://schemas.microsoft.com/office/powerpoint/2010/main" val="692646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F64EAA6-ED23-4998-AADD-88A06ADF37A8}"/>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a:extLst>
              <a:ext uri="{FF2B5EF4-FFF2-40B4-BE49-F238E27FC236}">
                <a16:creationId xmlns:a16="http://schemas.microsoft.com/office/drawing/2014/main" id="{62454472-699D-479E-A539-B5BB292DB82A}"/>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F6F654EE-EFD3-48AB-A1E0-D9006AD58135}"/>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s-ES" altLang="en-US"/>
          </a:p>
        </p:txBody>
      </p:sp>
      <p:sp>
        <p:nvSpPr>
          <p:cNvPr id="1029" name="Rectangle 5">
            <a:extLst>
              <a:ext uri="{FF2B5EF4-FFF2-40B4-BE49-F238E27FC236}">
                <a16:creationId xmlns:a16="http://schemas.microsoft.com/office/drawing/2014/main" id="{9EDC6BE5-B767-4FF8-B154-01CA086A441D}"/>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s-ES" altLang="en-US"/>
          </a:p>
        </p:txBody>
      </p:sp>
      <p:sp>
        <p:nvSpPr>
          <p:cNvPr id="1030" name="Rectangle 6">
            <a:extLst>
              <a:ext uri="{FF2B5EF4-FFF2-40B4-BE49-F238E27FC236}">
                <a16:creationId xmlns:a16="http://schemas.microsoft.com/office/drawing/2014/main" id="{C5B49446-F1DE-4E9C-BAC5-7C6C990D93C9}"/>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fld id="{758ED912-750E-4EA1-9094-9FE1FCBBC649}" type="slidenum">
              <a:rPr lang="es-ES" altLang="en-US"/>
              <a:pPr/>
              <a:t>‹#›</a:t>
            </a:fld>
            <a:endParaRPr lang="es-E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1007446/6.7534_DfE_Development_Matters_Report_and_illustrations_web__2_.pdf"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oxfordowl.co.uk/"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Rectangle 25">
            <a:extLst>
              <a:ext uri="{FF2B5EF4-FFF2-40B4-BE49-F238E27FC236}">
                <a16:creationId xmlns:a16="http://schemas.microsoft.com/office/drawing/2014/main" id="{A0E160DB-34ED-4A8F-AD9E-979249BC646A}"/>
              </a:ext>
            </a:extLst>
          </p:cNvPr>
          <p:cNvSpPr>
            <a:spLocks noGrp="1" noChangeArrowheads="1"/>
          </p:cNvSpPr>
          <p:nvPr>
            <p:ph type="ctrTitle"/>
          </p:nvPr>
        </p:nvSpPr>
        <p:spPr>
          <a:xfrm>
            <a:off x="615950" y="1814513"/>
            <a:ext cx="7772400" cy="1470025"/>
          </a:xfrm>
        </p:spPr>
        <p:txBody>
          <a:bodyPr/>
          <a:lstStyle/>
          <a:p>
            <a:pPr eaLnBrk="1" hangingPunct="1"/>
            <a:r>
              <a:rPr lang="es-UY" altLang="en-US" sz="5400" dirty="0">
                <a:solidFill>
                  <a:schemeClr val="tx1"/>
                </a:solidFill>
                <a:latin typeface="Twinkl" pitchFamily="2" charset="0"/>
              </a:rPr>
              <a:t>Welcome </a:t>
            </a:r>
            <a:r>
              <a:rPr lang="es-UY" altLang="en-US" sz="5400" dirty="0" err="1">
                <a:solidFill>
                  <a:schemeClr val="tx1"/>
                </a:solidFill>
                <a:latin typeface="Twinkl" pitchFamily="2" charset="0"/>
              </a:rPr>
              <a:t>to</a:t>
            </a:r>
            <a:r>
              <a:rPr lang="es-UY" altLang="en-US" sz="5400" dirty="0">
                <a:solidFill>
                  <a:schemeClr val="tx1"/>
                </a:solidFill>
                <a:latin typeface="Twinkl" pitchFamily="2" charset="0"/>
              </a:rPr>
              <a:t> Red </a:t>
            </a:r>
            <a:r>
              <a:rPr lang="es-UY" altLang="en-US" sz="5400" dirty="0" err="1">
                <a:solidFill>
                  <a:schemeClr val="tx1"/>
                </a:solidFill>
                <a:latin typeface="Twinkl" pitchFamily="2" charset="0"/>
              </a:rPr>
              <a:t>Wing</a:t>
            </a:r>
            <a:br>
              <a:rPr lang="es-UY" altLang="en-US" sz="5400" dirty="0">
                <a:latin typeface="Twinkl" pitchFamily="2" charset="0"/>
              </a:rPr>
            </a:br>
            <a:br>
              <a:rPr lang="es-UY" altLang="en-US" sz="5400" dirty="0">
                <a:latin typeface="Twinkl" pitchFamily="2" charset="0"/>
              </a:rPr>
            </a:br>
            <a:r>
              <a:rPr lang="es-UY" altLang="en-US" dirty="0" err="1">
                <a:solidFill>
                  <a:schemeClr val="tx1"/>
                </a:solidFill>
                <a:latin typeface="Twinkl" pitchFamily="2" charset="0"/>
              </a:rPr>
              <a:t>September</a:t>
            </a:r>
            <a:r>
              <a:rPr lang="es-UY" altLang="en-US" dirty="0">
                <a:solidFill>
                  <a:schemeClr val="tx1"/>
                </a:solidFill>
                <a:latin typeface="Twinkl" pitchFamily="2" charset="0"/>
              </a:rPr>
              <a:t> 2026</a:t>
            </a:r>
            <a:endParaRPr lang="es-ES" altLang="en-US" sz="5400" dirty="0">
              <a:solidFill>
                <a:schemeClr val="tx1"/>
              </a:solidFill>
              <a:latin typeface="Twinkl" pitchFamily="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C6AC8A-E4B4-4728-A95C-0B0AE44E6B5F}"/>
              </a:ext>
            </a:extLst>
          </p:cNvPr>
          <p:cNvSpPr txBox="1"/>
          <p:nvPr/>
        </p:nvSpPr>
        <p:spPr>
          <a:xfrm>
            <a:off x="827584" y="1124744"/>
            <a:ext cx="7560840" cy="3108543"/>
          </a:xfrm>
          <a:prstGeom prst="rect">
            <a:avLst/>
          </a:prstGeom>
          <a:noFill/>
        </p:spPr>
        <p:txBody>
          <a:bodyPr wrap="square" lIns="91440" tIns="45720" rIns="91440" bIns="45720" rtlCol="0" anchor="t">
            <a:spAutoFit/>
          </a:bodyPr>
          <a:lstStyle/>
          <a:p>
            <a:pPr algn="ctr"/>
            <a:r>
              <a:rPr lang="en-US" sz="2800" dirty="0">
                <a:latin typeface="Twinkl" pitchFamily="2" charset="0"/>
                <a:cs typeface="Arial"/>
              </a:rPr>
              <a:t>Firstly thank you for all your support, for preparing the children to start school and for helping the children to settle.  We are so pleased the children have come into us in such a calm and positive way.  It is lovely to see all their smiles in the morning and we enjoy chatting to them all as they share their news!</a:t>
            </a:r>
            <a:endParaRPr lang="en-GB" sz="2800" dirty="0">
              <a:latin typeface="Twinkl" pitchFamily="2" charset="0"/>
              <a:cs typeface="Arial"/>
            </a:endParaRPr>
          </a:p>
        </p:txBody>
      </p:sp>
    </p:spTree>
    <p:extLst>
      <p:ext uri="{BB962C8B-B14F-4D97-AF65-F5344CB8AC3E}">
        <p14:creationId xmlns:p14="http://schemas.microsoft.com/office/powerpoint/2010/main" val="1689571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2B73C0FD-7594-4240-AEAA-A877AE649865}"/>
              </a:ext>
            </a:extLst>
          </p:cNvPr>
          <p:cNvSpPr>
            <a:spLocks noGrp="1" noChangeArrowheads="1"/>
          </p:cNvSpPr>
          <p:nvPr>
            <p:ph type="title"/>
          </p:nvPr>
        </p:nvSpPr>
        <p:spPr/>
        <p:txBody>
          <a:bodyPr/>
          <a:lstStyle/>
          <a:p>
            <a:pPr eaLnBrk="1" hangingPunct="1"/>
            <a:r>
              <a:rPr lang="en-US" altLang="en-US" dirty="0">
                <a:solidFill>
                  <a:schemeClr val="tx1"/>
                </a:solidFill>
                <a:latin typeface="Twinkl" pitchFamily="2" charset="0"/>
              </a:rPr>
              <a:t>Our Curriculum</a:t>
            </a:r>
          </a:p>
        </p:txBody>
      </p:sp>
      <p:sp>
        <p:nvSpPr>
          <p:cNvPr id="6147" name="Rectangle 3">
            <a:extLst>
              <a:ext uri="{FF2B5EF4-FFF2-40B4-BE49-F238E27FC236}">
                <a16:creationId xmlns:a16="http://schemas.microsoft.com/office/drawing/2014/main" id="{2E6C9FCD-04A7-45EA-9DB6-A11FB82B96BF}"/>
              </a:ext>
            </a:extLst>
          </p:cNvPr>
          <p:cNvSpPr>
            <a:spLocks noGrp="1" noChangeArrowheads="1"/>
          </p:cNvSpPr>
          <p:nvPr>
            <p:ph type="body" idx="1"/>
          </p:nvPr>
        </p:nvSpPr>
        <p:spPr>
          <a:xfrm>
            <a:off x="357809" y="1174237"/>
            <a:ext cx="8229600" cy="4525963"/>
          </a:xfrm>
        </p:spPr>
        <p:txBody>
          <a:bodyPr/>
          <a:lstStyle/>
          <a:p>
            <a:pPr eaLnBrk="1" hangingPunct="1"/>
            <a:r>
              <a:rPr lang="en-US" altLang="en-US" sz="2000" dirty="0">
                <a:latin typeface="Twinkl" pitchFamily="2" charset="0"/>
              </a:rPr>
              <a:t>In Red Wing we follow the EYFS curriculum, which your child would have been working through last year at nursery / preschool.</a:t>
            </a:r>
          </a:p>
          <a:p>
            <a:r>
              <a:rPr lang="en-US" altLang="en-US" sz="2000" dirty="0">
                <a:latin typeface="Twinkl" pitchFamily="2" charset="0"/>
              </a:rPr>
              <a:t>This is the fifth year we are using an updated version of the EYFS Framework. It is largely similar to the previous version with some adaptations to the content and wording of curriculum statements and Early Learning Goals.</a:t>
            </a:r>
          </a:p>
          <a:p>
            <a:pPr eaLnBrk="1" hangingPunct="1"/>
            <a:r>
              <a:rPr lang="en-US" altLang="en-US" sz="2000" dirty="0">
                <a:latin typeface="Twinkl" pitchFamily="2" charset="0"/>
              </a:rPr>
              <a:t>Our objectives and key skills are taken from Development Matters, which you can find online at</a:t>
            </a:r>
            <a:r>
              <a:rPr lang="en-US" altLang="en-US" sz="2000" dirty="0">
                <a:latin typeface="Twinkl" pitchFamily="2" charset="0"/>
                <a:ea typeface="+mn-lt"/>
                <a:cs typeface="+mn-lt"/>
              </a:rPr>
              <a:t> </a:t>
            </a:r>
            <a:r>
              <a:rPr lang="en-US" sz="2000" dirty="0">
                <a:latin typeface="Twinkl" pitchFamily="2" charset="0"/>
                <a:ea typeface="+mn-lt"/>
                <a:cs typeface="+mn-lt"/>
                <a:hlinkClick r:id="rId3"/>
              </a:rPr>
              <a:t>https://assets.publishing.service.gov.uk/government/uploads/system/uploads/attachment_data/file/1007446/6.7534_DfE_Development_Matters_Report_and_illustrations_web__2_.pdf</a:t>
            </a:r>
            <a:r>
              <a:rPr lang="en-US" sz="2000" dirty="0">
                <a:latin typeface="Twinkl" pitchFamily="2" charset="0"/>
                <a:ea typeface="+mn-lt"/>
                <a:cs typeface="+mn-lt"/>
              </a:rPr>
              <a:t> </a:t>
            </a:r>
            <a:endParaRPr lang="en-US" altLang="en-US" sz="2000" dirty="0">
              <a:latin typeface="Twinkl" pitchFamily="2" charset="0"/>
            </a:endParaRPr>
          </a:p>
        </p:txBody>
      </p:sp>
    </p:spTree>
    <p:extLst>
      <p:ext uri="{BB962C8B-B14F-4D97-AF65-F5344CB8AC3E}">
        <p14:creationId xmlns:p14="http://schemas.microsoft.com/office/powerpoint/2010/main" val="1440311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D5B7500-B555-4BE8-8219-C886EF34F248}"/>
              </a:ext>
            </a:extLst>
          </p:cNvPr>
          <p:cNvSpPr>
            <a:spLocks noGrp="1" noChangeArrowheads="1"/>
          </p:cNvSpPr>
          <p:nvPr>
            <p:ph type="title"/>
          </p:nvPr>
        </p:nvSpPr>
        <p:spPr>
          <a:xfrm>
            <a:off x="457200" y="44450"/>
            <a:ext cx="8229600" cy="1143000"/>
          </a:xfrm>
        </p:spPr>
        <p:txBody>
          <a:bodyPr/>
          <a:lstStyle/>
          <a:p>
            <a:pPr eaLnBrk="1" hangingPunct="1"/>
            <a:r>
              <a:rPr lang="en-US" altLang="en-US" dirty="0">
                <a:solidFill>
                  <a:schemeClr val="tx1"/>
                </a:solidFill>
                <a:latin typeface="Twinkl" pitchFamily="2" charset="0"/>
              </a:rPr>
              <a:t>Areas of Learning</a:t>
            </a:r>
          </a:p>
        </p:txBody>
      </p:sp>
      <p:sp>
        <p:nvSpPr>
          <p:cNvPr id="8195" name="Rectangle 3">
            <a:extLst>
              <a:ext uri="{FF2B5EF4-FFF2-40B4-BE49-F238E27FC236}">
                <a16:creationId xmlns:a16="http://schemas.microsoft.com/office/drawing/2014/main" id="{67DDBFDA-02F3-40EE-BC62-AE4942BB24F0}"/>
              </a:ext>
            </a:extLst>
          </p:cNvPr>
          <p:cNvSpPr>
            <a:spLocks noGrp="1" noChangeArrowheads="1"/>
          </p:cNvSpPr>
          <p:nvPr>
            <p:ph type="body" idx="1"/>
          </p:nvPr>
        </p:nvSpPr>
        <p:spPr>
          <a:xfrm>
            <a:off x="457200" y="998637"/>
            <a:ext cx="8229600" cy="4857750"/>
          </a:xfrm>
        </p:spPr>
        <p:txBody>
          <a:bodyPr/>
          <a:lstStyle/>
          <a:p>
            <a:pPr eaLnBrk="1" hangingPunct="1"/>
            <a:r>
              <a:rPr lang="en-US" altLang="en-US" sz="2400" dirty="0">
                <a:latin typeface="Twinkl" pitchFamily="2" charset="0"/>
              </a:rPr>
              <a:t>The EYFS is divided into 7 areas of learning.</a:t>
            </a:r>
          </a:p>
          <a:p>
            <a:pPr marL="0" indent="0">
              <a:buNone/>
            </a:pPr>
            <a:r>
              <a:rPr lang="en-US" altLang="en-US" sz="2400" b="1" dirty="0">
                <a:latin typeface="Twinkl" pitchFamily="2" charset="0"/>
              </a:rPr>
              <a:t>Prime Areas</a:t>
            </a:r>
            <a:endParaRPr lang="en-US" altLang="en-US" sz="2400" dirty="0">
              <a:latin typeface="Twinkl" pitchFamily="2" charset="0"/>
            </a:endParaRPr>
          </a:p>
          <a:p>
            <a:pPr marL="0" indent="0">
              <a:buNone/>
            </a:pPr>
            <a:r>
              <a:rPr lang="en-US" altLang="en-US" sz="2400" dirty="0">
                <a:solidFill>
                  <a:srgbClr val="FF0000"/>
                </a:solidFill>
                <a:latin typeface="Twinkl" pitchFamily="2" charset="0"/>
              </a:rPr>
              <a:t>Personal, Social and Emotional Development:</a:t>
            </a:r>
          </a:p>
          <a:p>
            <a:pPr marL="0" indent="0">
              <a:buNone/>
            </a:pPr>
            <a:r>
              <a:rPr lang="en-US" altLang="en-US" sz="1800" dirty="0">
                <a:solidFill>
                  <a:srgbClr val="FF0000"/>
                </a:solidFill>
                <a:latin typeface="Twinkl" pitchFamily="2" charset="0"/>
              </a:rPr>
              <a:t>Self-Regulation</a:t>
            </a:r>
          </a:p>
          <a:p>
            <a:pPr marL="0" indent="0">
              <a:buNone/>
            </a:pPr>
            <a:r>
              <a:rPr lang="en-US" altLang="en-US" sz="1800" dirty="0">
                <a:solidFill>
                  <a:srgbClr val="FF0000"/>
                </a:solidFill>
                <a:latin typeface="Twinkl" pitchFamily="2" charset="0"/>
              </a:rPr>
              <a:t>Managing Self</a:t>
            </a:r>
          </a:p>
          <a:p>
            <a:pPr marL="0" indent="0">
              <a:buNone/>
            </a:pPr>
            <a:r>
              <a:rPr lang="en-US" altLang="en-US" sz="1800" dirty="0">
                <a:solidFill>
                  <a:srgbClr val="FF0000"/>
                </a:solidFill>
                <a:latin typeface="Twinkl" pitchFamily="2" charset="0"/>
              </a:rPr>
              <a:t>Building Relationships</a:t>
            </a:r>
          </a:p>
          <a:p>
            <a:pPr marL="0" indent="0">
              <a:buNone/>
            </a:pPr>
            <a:r>
              <a:rPr lang="en-US" sz="2400" dirty="0">
                <a:solidFill>
                  <a:srgbClr val="00B050"/>
                </a:solidFill>
                <a:latin typeface="Twinkl" pitchFamily="2" charset="0"/>
              </a:rPr>
              <a:t>Communication and Language:</a:t>
            </a:r>
            <a:endParaRPr lang="en-US" dirty="0">
              <a:solidFill>
                <a:srgbClr val="00B050"/>
              </a:solidFill>
              <a:latin typeface="Twinkl" pitchFamily="2" charset="0"/>
            </a:endParaRPr>
          </a:p>
          <a:p>
            <a:pPr marL="0" indent="0">
              <a:buNone/>
            </a:pPr>
            <a:r>
              <a:rPr lang="en-US" sz="1800" dirty="0">
                <a:solidFill>
                  <a:srgbClr val="00B050"/>
                </a:solidFill>
                <a:latin typeface="Twinkl" pitchFamily="2" charset="0"/>
              </a:rPr>
              <a:t>Listening, Attention and Understanding</a:t>
            </a:r>
          </a:p>
          <a:p>
            <a:pPr marL="0" indent="0">
              <a:buNone/>
            </a:pPr>
            <a:r>
              <a:rPr lang="en-US" sz="1800" dirty="0">
                <a:solidFill>
                  <a:srgbClr val="00B050"/>
                </a:solidFill>
                <a:latin typeface="Twinkl" pitchFamily="2" charset="0"/>
              </a:rPr>
              <a:t>Speaking</a:t>
            </a:r>
          </a:p>
          <a:p>
            <a:pPr marL="0" indent="0">
              <a:buNone/>
            </a:pPr>
            <a:r>
              <a:rPr lang="en-US" sz="2400" dirty="0">
                <a:solidFill>
                  <a:srgbClr val="0070C0"/>
                </a:solidFill>
                <a:latin typeface="Twinkl" pitchFamily="2" charset="0"/>
              </a:rPr>
              <a:t>Physical Development:</a:t>
            </a:r>
          </a:p>
          <a:p>
            <a:pPr marL="0" indent="0">
              <a:buNone/>
            </a:pPr>
            <a:r>
              <a:rPr lang="en-US" sz="1800" dirty="0">
                <a:solidFill>
                  <a:srgbClr val="0070C0"/>
                </a:solidFill>
                <a:latin typeface="Twinkl" pitchFamily="2" charset="0"/>
              </a:rPr>
              <a:t>Gross Motor Skills</a:t>
            </a:r>
          </a:p>
          <a:p>
            <a:pPr marL="0" indent="0">
              <a:buNone/>
            </a:pPr>
            <a:r>
              <a:rPr lang="en-US" sz="1800" dirty="0">
                <a:solidFill>
                  <a:srgbClr val="0070C0"/>
                </a:solidFill>
                <a:latin typeface="Twinkl" pitchFamily="2" charset="0"/>
              </a:rPr>
              <a:t>Fine Motor Skills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D5B7500-B555-4BE8-8219-C886EF34F248}"/>
              </a:ext>
            </a:extLst>
          </p:cNvPr>
          <p:cNvSpPr>
            <a:spLocks noGrp="1" noChangeArrowheads="1"/>
          </p:cNvSpPr>
          <p:nvPr>
            <p:ph type="title"/>
          </p:nvPr>
        </p:nvSpPr>
        <p:spPr/>
        <p:txBody>
          <a:bodyPr/>
          <a:lstStyle/>
          <a:p>
            <a:pPr eaLnBrk="1" hangingPunct="1"/>
            <a:r>
              <a:rPr lang="en-US" altLang="en-US" dirty="0">
                <a:solidFill>
                  <a:schemeClr val="tx1"/>
                </a:solidFill>
                <a:latin typeface="Twinkl" pitchFamily="2" charset="0"/>
              </a:rPr>
              <a:t>Areas of Learning</a:t>
            </a:r>
          </a:p>
        </p:txBody>
      </p:sp>
      <p:sp>
        <p:nvSpPr>
          <p:cNvPr id="8195" name="Rectangle 3">
            <a:extLst>
              <a:ext uri="{FF2B5EF4-FFF2-40B4-BE49-F238E27FC236}">
                <a16:creationId xmlns:a16="http://schemas.microsoft.com/office/drawing/2014/main" id="{67DDBFDA-02F3-40EE-BC62-AE4942BB24F0}"/>
              </a:ext>
            </a:extLst>
          </p:cNvPr>
          <p:cNvSpPr>
            <a:spLocks noGrp="1" noChangeArrowheads="1"/>
          </p:cNvSpPr>
          <p:nvPr>
            <p:ph type="body" idx="4294967295"/>
          </p:nvPr>
        </p:nvSpPr>
        <p:spPr>
          <a:xfrm>
            <a:off x="454360" y="1183122"/>
            <a:ext cx="3146425" cy="4857750"/>
          </a:xfrm>
        </p:spPr>
        <p:txBody>
          <a:bodyPr/>
          <a:lstStyle/>
          <a:p>
            <a:pPr marL="0" indent="0" eaLnBrk="1" hangingPunct="1">
              <a:buNone/>
            </a:pPr>
            <a:r>
              <a:rPr lang="en-US" altLang="en-US" sz="2400" b="1" dirty="0">
                <a:latin typeface="Twinkl" pitchFamily="2" charset="0"/>
              </a:rPr>
              <a:t>Core Areas</a:t>
            </a:r>
            <a:endParaRPr lang="en-US" altLang="en-US" sz="2400" dirty="0">
              <a:latin typeface="Twinkl" pitchFamily="2" charset="0"/>
            </a:endParaRPr>
          </a:p>
          <a:p>
            <a:pPr marL="0" indent="0">
              <a:buNone/>
            </a:pPr>
            <a:r>
              <a:rPr lang="en-US" altLang="en-US" sz="2800" dirty="0">
                <a:solidFill>
                  <a:srgbClr val="7030A0"/>
                </a:solidFill>
                <a:latin typeface="Twinkl" pitchFamily="2" charset="0"/>
              </a:rPr>
              <a:t>Literacy:</a:t>
            </a:r>
          </a:p>
          <a:p>
            <a:pPr marL="0" indent="0">
              <a:buNone/>
            </a:pPr>
            <a:r>
              <a:rPr lang="en-US" altLang="en-US" sz="2000" dirty="0">
                <a:solidFill>
                  <a:srgbClr val="7030A0"/>
                </a:solidFill>
                <a:latin typeface="Twinkl" pitchFamily="2" charset="0"/>
              </a:rPr>
              <a:t>Comprehension</a:t>
            </a:r>
          </a:p>
          <a:p>
            <a:pPr marL="0" indent="0">
              <a:buNone/>
            </a:pPr>
            <a:r>
              <a:rPr lang="en-US" altLang="en-US" sz="2000" dirty="0">
                <a:solidFill>
                  <a:srgbClr val="7030A0"/>
                </a:solidFill>
                <a:latin typeface="Twinkl" pitchFamily="2" charset="0"/>
              </a:rPr>
              <a:t>Word Reading</a:t>
            </a:r>
          </a:p>
          <a:p>
            <a:pPr marL="0" indent="0">
              <a:buNone/>
            </a:pPr>
            <a:r>
              <a:rPr lang="en-US" altLang="en-US" sz="2000" dirty="0">
                <a:solidFill>
                  <a:srgbClr val="7030A0"/>
                </a:solidFill>
                <a:latin typeface="Twinkl" pitchFamily="2" charset="0"/>
              </a:rPr>
              <a:t>Writing</a:t>
            </a:r>
          </a:p>
          <a:p>
            <a:pPr marL="0" indent="0">
              <a:buNone/>
            </a:pPr>
            <a:endParaRPr lang="en-US" altLang="en-US" sz="2000" dirty="0">
              <a:latin typeface="Twinkl" pitchFamily="2" charset="0"/>
            </a:endParaRPr>
          </a:p>
          <a:p>
            <a:pPr marL="0" indent="0">
              <a:buNone/>
            </a:pPr>
            <a:endParaRPr lang="en-US" altLang="en-US" sz="2000" dirty="0">
              <a:latin typeface="Twinkl" pitchFamily="2" charset="0"/>
            </a:endParaRPr>
          </a:p>
          <a:p>
            <a:pPr marL="0" indent="0">
              <a:buNone/>
            </a:pPr>
            <a:r>
              <a:rPr lang="en-US" sz="2800" dirty="0">
                <a:solidFill>
                  <a:srgbClr val="FF4800"/>
                </a:solidFill>
                <a:latin typeface="Twinkl" pitchFamily="2" charset="0"/>
              </a:rPr>
              <a:t>Mathematics:</a:t>
            </a:r>
          </a:p>
          <a:p>
            <a:pPr marL="0" indent="0">
              <a:buNone/>
            </a:pPr>
            <a:r>
              <a:rPr lang="en-US" sz="2000" dirty="0">
                <a:solidFill>
                  <a:srgbClr val="FF4800"/>
                </a:solidFill>
                <a:latin typeface="Twinkl" pitchFamily="2" charset="0"/>
              </a:rPr>
              <a:t>Number</a:t>
            </a:r>
          </a:p>
          <a:p>
            <a:pPr marL="0" indent="0">
              <a:buNone/>
            </a:pPr>
            <a:r>
              <a:rPr lang="en-US" sz="2000" dirty="0">
                <a:solidFill>
                  <a:srgbClr val="FF4800"/>
                </a:solidFill>
                <a:latin typeface="Twinkl" pitchFamily="2" charset="0"/>
              </a:rPr>
              <a:t>Numerical Patterns </a:t>
            </a:r>
          </a:p>
        </p:txBody>
      </p:sp>
      <p:sp>
        <p:nvSpPr>
          <p:cNvPr id="2" name="TextBox 1">
            <a:extLst>
              <a:ext uri="{FF2B5EF4-FFF2-40B4-BE49-F238E27FC236}">
                <a16:creationId xmlns:a16="http://schemas.microsoft.com/office/drawing/2014/main" id="{574615DE-D96A-4E09-A73C-263AC501EF5F}"/>
              </a:ext>
            </a:extLst>
          </p:cNvPr>
          <p:cNvSpPr txBox="1"/>
          <p:nvPr/>
        </p:nvSpPr>
        <p:spPr>
          <a:xfrm>
            <a:off x="4492487" y="1255171"/>
            <a:ext cx="4106280" cy="43950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US" sz="2800" dirty="0">
                <a:solidFill>
                  <a:srgbClr val="E03F9A"/>
                </a:solidFill>
                <a:latin typeface="Twinkl" pitchFamily="2" charset="0"/>
                <a:cs typeface="Arial"/>
              </a:rPr>
              <a:t>Understanding the World:</a:t>
            </a:r>
          </a:p>
          <a:p>
            <a:pPr>
              <a:spcBef>
                <a:spcPct val="20000"/>
              </a:spcBef>
            </a:pPr>
            <a:r>
              <a:rPr lang="en-US" sz="2000" dirty="0">
                <a:solidFill>
                  <a:srgbClr val="E03F9A"/>
                </a:solidFill>
                <a:latin typeface="Twinkl" pitchFamily="2" charset="0"/>
                <a:cs typeface="Arial"/>
              </a:rPr>
              <a:t>Past and Present</a:t>
            </a:r>
          </a:p>
          <a:p>
            <a:pPr>
              <a:spcBef>
                <a:spcPct val="20000"/>
              </a:spcBef>
            </a:pPr>
            <a:r>
              <a:rPr lang="en-US" sz="2000" dirty="0">
                <a:solidFill>
                  <a:srgbClr val="E03F9A"/>
                </a:solidFill>
                <a:latin typeface="Twinkl" pitchFamily="2" charset="0"/>
                <a:cs typeface="Arial"/>
              </a:rPr>
              <a:t>People, Culture and Communities</a:t>
            </a:r>
          </a:p>
          <a:p>
            <a:pPr>
              <a:spcBef>
                <a:spcPct val="20000"/>
              </a:spcBef>
            </a:pPr>
            <a:r>
              <a:rPr lang="en-US" sz="2000" dirty="0">
                <a:solidFill>
                  <a:srgbClr val="E03F9A"/>
                </a:solidFill>
                <a:latin typeface="Twinkl" pitchFamily="2" charset="0"/>
                <a:cs typeface="Arial"/>
              </a:rPr>
              <a:t>The Natural World</a:t>
            </a:r>
          </a:p>
          <a:p>
            <a:pPr>
              <a:spcBef>
                <a:spcPct val="20000"/>
              </a:spcBef>
            </a:pPr>
            <a:endParaRPr lang="en-US" sz="2000" dirty="0">
              <a:latin typeface="Twinkl" pitchFamily="2" charset="0"/>
              <a:cs typeface="Arial"/>
            </a:endParaRPr>
          </a:p>
          <a:p>
            <a:pPr>
              <a:spcBef>
                <a:spcPct val="20000"/>
              </a:spcBef>
            </a:pPr>
            <a:r>
              <a:rPr lang="en-US" sz="2800" dirty="0">
                <a:solidFill>
                  <a:srgbClr val="00B0F0"/>
                </a:solidFill>
                <a:latin typeface="Twinkl" pitchFamily="2" charset="0"/>
                <a:cs typeface="Arial"/>
              </a:rPr>
              <a:t>Expressive Arts and Design:</a:t>
            </a:r>
          </a:p>
          <a:p>
            <a:pPr>
              <a:spcBef>
                <a:spcPct val="20000"/>
              </a:spcBef>
            </a:pPr>
            <a:r>
              <a:rPr lang="en-US" sz="2000" dirty="0">
                <a:solidFill>
                  <a:srgbClr val="00B0F0"/>
                </a:solidFill>
                <a:latin typeface="Twinkl" pitchFamily="2" charset="0"/>
                <a:cs typeface="Arial"/>
              </a:rPr>
              <a:t>Creating with Materials</a:t>
            </a:r>
          </a:p>
          <a:p>
            <a:pPr>
              <a:spcBef>
                <a:spcPct val="20000"/>
              </a:spcBef>
            </a:pPr>
            <a:r>
              <a:rPr lang="en-US" sz="2000" dirty="0">
                <a:solidFill>
                  <a:srgbClr val="00B0F0"/>
                </a:solidFill>
                <a:latin typeface="Twinkl" pitchFamily="2" charset="0"/>
                <a:cs typeface="Arial"/>
              </a:rPr>
              <a:t>Being Imaginative and Expressive</a:t>
            </a:r>
          </a:p>
          <a:p>
            <a:pPr algn="l"/>
            <a:endParaRPr lang="en-GB" dirty="0"/>
          </a:p>
        </p:txBody>
      </p:sp>
    </p:spTree>
    <p:extLst>
      <p:ext uri="{BB962C8B-B14F-4D97-AF65-F5344CB8AC3E}">
        <p14:creationId xmlns:p14="http://schemas.microsoft.com/office/powerpoint/2010/main" val="2609630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F3DBA-9A35-4614-8C52-1169A85D42A1}"/>
              </a:ext>
            </a:extLst>
          </p:cNvPr>
          <p:cNvSpPr>
            <a:spLocks noGrp="1"/>
          </p:cNvSpPr>
          <p:nvPr>
            <p:ph type="title"/>
          </p:nvPr>
        </p:nvSpPr>
        <p:spPr>
          <a:xfrm>
            <a:off x="457200" y="118452"/>
            <a:ext cx="8229600" cy="1143000"/>
          </a:xfrm>
        </p:spPr>
        <p:txBody>
          <a:bodyPr/>
          <a:lstStyle/>
          <a:p>
            <a:r>
              <a:rPr lang="en-GB" dirty="0">
                <a:latin typeface="Twinkl" pitchFamily="2" charset="0"/>
              </a:rPr>
              <a:t>Characteristics of Effective Teaching and Learning</a:t>
            </a:r>
          </a:p>
        </p:txBody>
      </p:sp>
      <p:sp>
        <p:nvSpPr>
          <p:cNvPr id="3" name="Content Placeholder 2">
            <a:extLst>
              <a:ext uri="{FF2B5EF4-FFF2-40B4-BE49-F238E27FC236}">
                <a16:creationId xmlns:a16="http://schemas.microsoft.com/office/drawing/2014/main" id="{B82F337B-C46A-4078-AA22-F1DC320D2410}"/>
              </a:ext>
            </a:extLst>
          </p:cNvPr>
          <p:cNvSpPr>
            <a:spLocks noGrp="1"/>
          </p:cNvSpPr>
          <p:nvPr>
            <p:ph idx="1"/>
          </p:nvPr>
        </p:nvSpPr>
        <p:spPr>
          <a:xfrm>
            <a:off x="443001" y="1373020"/>
            <a:ext cx="8229600" cy="4525963"/>
          </a:xfrm>
        </p:spPr>
        <p:txBody>
          <a:bodyPr/>
          <a:lstStyle/>
          <a:p>
            <a:r>
              <a:rPr lang="en-US" sz="2400" dirty="0">
                <a:latin typeface="Twinkl" pitchFamily="2" charset="0"/>
              </a:rPr>
              <a:t>We also observe and encourage the children's characteristics of learning.</a:t>
            </a:r>
            <a:endParaRPr lang="en-GB" sz="2400" dirty="0">
              <a:latin typeface="Twinkl" pitchFamily="2" charset="0"/>
            </a:endParaRPr>
          </a:p>
        </p:txBody>
      </p:sp>
      <p:sp>
        <p:nvSpPr>
          <p:cNvPr id="8" name="TextBox 7">
            <a:extLst>
              <a:ext uri="{FF2B5EF4-FFF2-40B4-BE49-F238E27FC236}">
                <a16:creationId xmlns:a16="http://schemas.microsoft.com/office/drawing/2014/main" id="{46A3B812-B69F-4A99-9EAD-BB9CBB490539}"/>
              </a:ext>
            </a:extLst>
          </p:cNvPr>
          <p:cNvSpPr txBox="1"/>
          <p:nvPr/>
        </p:nvSpPr>
        <p:spPr>
          <a:xfrm>
            <a:off x="332251" y="2121294"/>
            <a:ext cx="4816218" cy="313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US" sz="2000" b="1" dirty="0">
                <a:solidFill>
                  <a:srgbClr val="FF0000"/>
                </a:solidFill>
                <a:latin typeface="Twinkl" pitchFamily="2" charset="0"/>
                <a:cs typeface="Arial"/>
              </a:rPr>
              <a:t>Playing and Exploring:</a:t>
            </a:r>
            <a:endParaRPr lang="en-US" sz="2000" b="1" dirty="0">
              <a:latin typeface="Twinkl" pitchFamily="2" charset="0"/>
              <a:cs typeface="Arial"/>
            </a:endParaRPr>
          </a:p>
          <a:p>
            <a:pPr>
              <a:spcBef>
                <a:spcPct val="20000"/>
              </a:spcBef>
            </a:pPr>
            <a:r>
              <a:rPr lang="en-US" dirty="0">
                <a:solidFill>
                  <a:srgbClr val="FF0000"/>
                </a:solidFill>
                <a:latin typeface="Twinkl" pitchFamily="2" charset="0"/>
                <a:cs typeface="Arial"/>
              </a:rPr>
              <a:t>Finding out and Exploring</a:t>
            </a:r>
            <a:endParaRPr lang="en-US" dirty="0">
              <a:latin typeface="Twinkl" pitchFamily="2" charset="0"/>
              <a:cs typeface="Arial"/>
            </a:endParaRPr>
          </a:p>
          <a:p>
            <a:pPr>
              <a:spcBef>
                <a:spcPct val="20000"/>
              </a:spcBef>
            </a:pPr>
            <a:r>
              <a:rPr lang="en-US" dirty="0">
                <a:solidFill>
                  <a:srgbClr val="FF0000"/>
                </a:solidFill>
                <a:latin typeface="Twinkl" pitchFamily="2" charset="0"/>
                <a:cs typeface="Arial"/>
              </a:rPr>
              <a:t>Using what they know in their play</a:t>
            </a:r>
            <a:endParaRPr lang="en-US" dirty="0">
              <a:latin typeface="Twinkl" pitchFamily="2" charset="0"/>
              <a:cs typeface="Arial"/>
            </a:endParaRPr>
          </a:p>
          <a:p>
            <a:pPr>
              <a:spcBef>
                <a:spcPct val="20000"/>
              </a:spcBef>
            </a:pPr>
            <a:r>
              <a:rPr lang="en-US" dirty="0">
                <a:solidFill>
                  <a:srgbClr val="FF0000"/>
                </a:solidFill>
                <a:latin typeface="Twinkl" pitchFamily="2" charset="0"/>
                <a:cs typeface="Arial"/>
              </a:rPr>
              <a:t>Being willing to 'have a go'</a:t>
            </a:r>
            <a:endParaRPr lang="en-US" dirty="0">
              <a:latin typeface="Twinkl" pitchFamily="2" charset="0"/>
              <a:cs typeface="Arial"/>
            </a:endParaRPr>
          </a:p>
          <a:p>
            <a:pPr>
              <a:spcBef>
                <a:spcPct val="20000"/>
              </a:spcBef>
            </a:pPr>
            <a:endParaRPr lang="en-US" sz="2000" b="1" dirty="0">
              <a:solidFill>
                <a:srgbClr val="FF0000"/>
              </a:solidFill>
              <a:latin typeface="Twinkl" pitchFamily="2" charset="0"/>
              <a:cs typeface="Arial"/>
            </a:endParaRPr>
          </a:p>
          <a:p>
            <a:pPr>
              <a:spcBef>
                <a:spcPct val="20000"/>
              </a:spcBef>
            </a:pPr>
            <a:r>
              <a:rPr lang="en-US" sz="2000" b="1" dirty="0">
                <a:solidFill>
                  <a:srgbClr val="00B050"/>
                </a:solidFill>
                <a:latin typeface="Twinkl" pitchFamily="2" charset="0"/>
                <a:cs typeface="Arial"/>
              </a:rPr>
              <a:t>Active Learning:</a:t>
            </a:r>
            <a:endParaRPr lang="en-US" sz="2000" b="1" dirty="0">
              <a:latin typeface="Twinkl" pitchFamily="2" charset="0"/>
              <a:cs typeface="Arial"/>
            </a:endParaRPr>
          </a:p>
          <a:p>
            <a:pPr>
              <a:spcBef>
                <a:spcPct val="20000"/>
              </a:spcBef>
            </a:pPr>
            <a:r>
              <a:rPr lang="en-US" dirty="0">
                <a:solidFill>
                  <a:srgbClr val="00B050"/>
                </a:solidFill>
                <a:latin typeface="Twinkl" pitchFamily="2" charset="0"/>
                <a:cs typeface="Arial"/>
              </a:rPr>
              <a:t>Being Involved and concentrating</a:t>
            </a:r>
          </a:p>
          <a:p>
            <a:pPr>
              <a:spcBef>
                <a:spcPct val="20000"/>
              </a:spcBef>
            </a:pPr>
            <a:r>
              <a:rPr lang="en-US" dirty="0">
                <a:solidFill>
                  <a:srgbClr val="00B050"/>
                </a:solidFill>
                <a:latin typeface="Twinkl" pitchFamily="2" charset="0"/>
                <a:cs typeface="Arial"/>
              </a:rPr>
              <a:t>Keeping on trying</a:t>
            </a:r>
            <a:endParaRPr lang="en-US" dirty="0">
              <a:latin typeface="Twinkl" pitchFamily="2" charset="0"/>
              <a:cs typeface="Arial"/>
            </a:endParaRPr>
          </a:p>
          <a:p>
            <a:pPr>
              <a:spcBef>
                <a:spcPct val="20000"/>
              </a:spcBef>
            </a:pPr>
            <a:r>
              <a:rPr lang="en-US" dirty="0">
                <a:solidFill>
                  <a:srgbClr val="00B050"/>
                </a:solidFill>
                <a:latin typeface="Twinkl" pitchFamily="2" charset="0"/>
                <a:cs typeface="Arial"/>
              </a:rPr>
              <a:t>Enjoying achieving what they set out to do</a:t>
            </a:r>
            <a:endParaRPr lang="en-US" dirty="0">
              <a:solidFill>
                <a:srgbClr val="0070C0"/>
              </a:solidFill>
              <a:latin typeface="Twinkl" pitchFamily="2" charset="0"/>
            </a:endParaRPr>
          </a:p>
        </p:txBody>
      </p:sp>
      <p:sp>
        <p:nvSpPr>
          <p:cNvPr id="9" name="TextBox 8">
            <a:extLst>
              <a:ext uri="{FF2B5EF4-FFF2-40B4-BE49-F238E27FC236}">
                <a16:creationId xmlns:a16="http://schemas.microsoft.com/office/drawing/2014/main" id="{08F4AE64-3C7F-43AC-8665-6DFDA458B806}"/>
              </a:ext>
            </a:extLst>
          </p:cNvPr>
          <p:cNvSpPr txBox="1"/>
          <p:nvPr/>
        </p:nvSpPr>
        <p:spPr>
          <a:xfrm>
            <a:off x="4861655" y="2291680"/>
            <a:ext cx="3566727"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solidFill>
                  <a:srgbClr val="0070C0"/>
                </a:solidFill>
                <a:latin typeface="Twinkl" pitchFamily="2" charset="0"/>
                <a:cs typeface="Segoe UI"/>
              </a:rPr>
              <a:t>Creating and Thinking critically:</a:t>
            </a:r>
            <a:r>
              <a:rPr lang="en-US" sz="2000" b="1" dirty="0">
                <a:latin typeface="Twinkl" pitchFamily="2" charset="0"/>
                <a:cs typeface="Segoe UI"/>
              </a:rPr>
              <a:t>​</a:t>
            </a:r>
          </a:p>
          <a:p>
            <a:r>
              <a:rPr lang="en-US" dirty="0">
                <a:solidFill>
                  <a:srgbClr val="0070C0"/>
                </a:solidFill>
                <a:latin typeface="Twinkl" pitchFamily="2" charset="0"/>
                <a:cs typeface="Segoe UI"/>
              </a:rPr>
              <a:t>Having their own ideas</a:t>
            </a:r>
            <a:r>
              <a:rPr lang="en-US" dirty="0">
                <a:latin typeface="Twinkl" pitchFamily="2" charset="0"/>
                <a:cs typeface="Segoe UI"/>
              </a:rPr>
              <a:t>​</a:t>
            </a:r>
          </a:p>
          <a:p>
            <a:r>
              <a:rPr lang="en-US" dirty="0">
                <a:solidFill>
                  <a:srgbClr val="0070C0"/>
                </a:solidFill>
                <a:latin typeface="Twinkl" pitchFamily="2" charset="0"/>
                <a:cs typeface="Segoe UI"/>
              </a:rPr>
              <a:t>Using what they already know to learn new things</a:t>
            </a:r>
            <a:r>
              <a:rPr lang="en-US" dirty="0">
                <a:latin typeface="Twinkl" pitchFamily="2" charset="0"/>
                <a:cs typeface="Segoe UI"/>
              </a:rPr>
              <a:t>​</a:t>
            </a:r>
          </a:p>
          <a:p>
            <a:r>
              <a:rPr lang="en-US" dirty="0">
                <a:solidFill>
                  <a:srgbClr val="0070C0"/>
                </a:solidFill>
                <a:latin typeface="Twinkl" pitchFamily="2" charset="0"/>
                <a:cs typeface="Segoe UI"/>
              </a:rPr>
              <a:t>Choosing ways to do things and finding new ways</a:t>
            </a:r>
            <a:r>
              <a:rPr lang="en-US" dirty="0">
                <a:latin typeface="Twinkl" pitchFamily="2" charset="0"/>
                <a:cs typeface="Segoe UI"/>
              </a:rPr>
              <a:t>​</a:t>
            </a:r>
          </a:p>
        </p:txBody>
      </p:sp>
    </p:spTree>
    <p:extLst>
      <p:ext uri="{BB962C8B-B14F-4D97-AF65-F5344CB8AC3E}">
        <p14:creationId xmlns:p14="http://schemas.microsoft.com/office/powerpoint/2010/main" val="2911061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0FD6B-D1C4-4DB0-81D4-954834BFB95E}"/>
              </a:ext>
            </a:extLst>
          </p:cNvPr>
          <p:cNvSpPr>
            <a:spLocks noGrp="1"/>
          </p:cNvSpPr>
          <p:nvPr>
            <p:ph type="title"/>
          </p:nvPr>
        </p:nvSpPr>
        <p:spPr/>
        <p:txBody>
          <a:bodyPr/>
          <a:lstStyle/>
          <a:p>
            <a:r>
              <a:rPr lang="en-GB" i="1" dirty="0">
                <a:latin typeface="SassoonPrimary"/>
              </a:rPr>
              <a:t> </a:t>
            </a:r>
            <a:r>
              <a:rPr lang="en-GB" i="1" dirty="0">
                <a:latin typeface="Twinkl" pitchFamily="2" charset="0"/>
              </a:rPr>
              <a:t>Reception Baseline Assessment</a:t>
            </a:r>
          </a:p>
        </p:txBody>
      </p:sp>
      <p:sp>
        <p:nvSpPr>
          <p:cNvPr id="3" name="Content Placeholder 2">
            <a:extLst>
              <a:ext uri="{FF2B5EF4-FFF2-40B4-BE49-F238E27FC236}">
                <a16:creationId xmlns:a16="http://schemas.microsoft.com/office/drawing/2014/main" id="{30B43A5F-F500-47CA-A2D9-65475CDE605E}"/>
              </a:ext>
            </a:extLst>
          </p:cNvPr>
          <p:cNvSpPr>
            <a:spLocks noGrp="1"/>
          </p:cNvSpPr>
          <p:nvPr>
            <p:ph idx="1"/>
          </p:nvPr>
        </p:nvSpPr>
        <p:spPr>
          <a:xfrm>
            <a:off x="215821" y="1077168"/>
            <a:ext cx="8825947" cy="5590869"/>
          </a:xfrm>
        </p:spPr>
        <p:txBody>
          <a:bodyPr/>
          <a:lstStyle/>
          <a:p>
            <a:endParaRPr lang="en-GB" sz="2000" dirty="0">
              <a:latin typeface="SassoonPrimary"/>
              <a:ea typeface="+mn-lt"/>
              <a:cs typeface="+mn-lt"/>
            </a:endParaRPr>
          </a:p>
          <a:p>
            <a:r>
              <a:rPr lang="en-GB" sz="1800" dirty="0">
                <a:latin typeface="Twinkl" pitchFamily="2" charset="0"/>
                <a:ea typeface="+mn-lt"/>
                <a:cs typeface="+mn-lt"/>
              </a:rPr>
              <a:t>This year we will again be legally required to carry out a Reception Baseline Assessment with each child during their first six weeks at school. This will involve your child's class teacher sitting down with your child and asking them to answer various questions to demonstrate their understanding in the areas of Mathematics and Literacy, Communication &amp; Language.</a:t>
            </a:r>
          </a:p>
          <a:p>
            <a:r>
              <a:rPr lang="en-GB" sz="1800" dirty="0">
                <a:latin typeface="Twinkl" pitchFamily="2" charset="0"/>
              </a:rPr>
              <a:t>This will be done in a very informal and friendly way as part of the school day and your child will already be used to 1:1 tasks of a similar nature with their teacher.</a:t>
            </a:r>
          </a:p>
          <a:p>
            <a:r>
              <a:rPr lang="en-GB" sz="1800" dirty="0">
                <a:latin typeface="Twinkl" pitchFamily="2" charset="0"/>
              </a:rPr>
              <a:t>If you have any questions regarding this (or indeed anything else!) please do come and speak to us.</a:t>
            </a:r>
          </a:p>
          <a:p>
            <a:endParaRPr lang="en-GB" sz="1800" dirty="0">
              <a:latin typeface="SassoonPrimary"/>
            </a:endParaRPr>
          </a:p>
        </p:txBody>
      </p:sp>
    </p:spTree>
    <p:extLst>
      <p:ext uri="{BB962C8B-B14F-4D97-AF65-F5344CB8AC3E}">
        <p14:creationId xmlns:p14="http://schemas.microsoft.com/office/powerpoint/2010/main" val="2169151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D4C24112-749D-41FB-82A4-7A495FFF1064}"/>
              </a:ext>
            </a:extLst>
          </p:cNvPr>
          <p:cNvSpPr>
            <a:spLocks noGrp="1" noChangeArrowheads="1"/>
          </p:cNvSpPr>
          <p:nvPr>
            <p:ph type="title"/>
          </p:nvPr>
        </p:nvSpPr>
        <p:spPr>
          <a:xfrm>
            <a:off x="457200" y="141685"/>
            <a:ext cx="8229600" cy="1143000"/>
          </a:xfrm>
        </p:spPr>
        <p:txBody>
          <a:bodyPr/>
          <a:lstStyle/>
          <a:p>
            <a:pPr eaLnBrk="1" hangingPunct="1"/>
            <a:r>
              <a:rPr lang="en-US" altLang="en-US" dirty="0">
                <a:solidFill>
                  <a:schemeClr val="tx1"/>
                </a:solidFill>
                <a:latin typeface="Twinkl" pitchFamily="2" charset="0"/>
              </a:rPr>
              <a:t>Our Themes</a:t>
            </a:r>
          </a:p>
        </p:txBody>
      </p:sp>
      <p:sp>
        <p:nvSpPr>
          <p:cNvPr id="55299" name="Rectangle 3">
            <a:extLst>
              <a:ext uri="{FF2B5EF4-FFF2-40B4-BE49-F238E27FC236}">
                <a16:creationId xmlns:a16="http://schemas.microsoft.com/office/drawing/2014/main" id="{2AAC7F75-0D24-410B-B91A-7878A3BE501A}"/>
              </a:ext>
            </a:extLst>
          </p:cNvPr>
          <p:cNvSpPr>
            <a:spLocks noGrp="1" noChangeArrowheads="1"/>
          </p:cNvSpPr>
          <p:nvPr>
            <p:ph type="body" idx="1"/>
          </p:nvPr>
        </p:nvSpPr>
        <p:spPr>
          <a:xfrm>
            <a:off x="352137" y="1052736"/>
            <a:ext cx="8229600" cy="4525963"/>
          </a:xfrm>
        </p:spPr>
        <p:txBody>
          <a:bodyPr/>
          <a:lstStyle/>
          <a:p>
            <a:pPr eaLnBrk="1" hangingPunct="1">
              <a:defRPr/>
            </a:pPr>
            <a:r>
              <a:rPr lang="en-US" altLang="en-US" sz="2600" dirty="0">
                <a:latin typeface="Twinkl" pitchFamily="2" charset="0"/>
                <a:ea typeface="KBJellybean" panose="02000603000000000000" pitchFamily="2" charset="0"/>
              </a:rPr>
              <a:t>We have chosen themes that we feel will motivate and encourage the children to succeed as successful hands-on learners here at The </a:t>
            </a:r>
            <a:r>
              <a:rPr lang="en-US" altLang="en-US" sz="2600" dirty="0" err="1">
                <a:latin typeface="Twinkl" pitchFamily="2" charset="0"/>
                <a:ea typeface="KBJellybean" panose="02000603000000000000" pitchFamily="2" charset="0"/>
              </a:rPr>
              <a:t>Southwater</a:t>
            </a:r>
            <a:r>
              <a:rPr lang="en-US" altLang="en-US" sz="2600" dirty="0">
                <a:latin typeface="Twinkl" pitchFamily="2" charset="0"/>
                <a:ea typeface="KBJellybean" panose="02000603000000000000" pitchFamily="2" charset="0"/>
              </a:rPr>
              <a:t> Infant Academy.</a:t>
            </a:r>
          </a:p>
          <a:p>
            <a:pPr marL="0" indent="0" algn="ctr" eaLnBrk="1" hangingPunct="1">
              <a:buFontTx/>
              <a:buNone/>
              <a:defRPr/>
            </a:pPr>
            <a:r>
              <a:rPr lang="en-US" altLang="en-US" sz="2600" b="1" dirty="0">
                <a:latin typeface="Twinkl" pitchFamily="2" charset="0"/>
                <a:ea typeface="KBJellybean" panose="02000603000000000000" pitchFamily="2" charset="0"/>
              </a:rPr>
              <a:t>Autumn</a:t>
            </a:r>
            <a:r>
              <a:rPr lang="en-US" altLang="en-US" sz="2600" dirty="0">
                <a:latin typeface="Twinkl" pitchFamily="2" charset="0"/>
                <a:ea typeface="KBJellybean" panose="02000603000000000000" pitchFamily="2" charset="0"/>
              </a:rPr>
              <a:t> – Winston’s World (Fairy Tales)</a:t>
            </a:r>
          </a:p>
          <a:p>
            <a:pPr marL="0" indent="0" algn="ctr" eaLnBrk="1" hangingPunct="1">
              <a:buFontTx/>
              <a:buNone/>
              <a:defRPr/>
            </a:pPr>
            <a:r>
              <a:rPr lang="en-US" altLang="en-US" sz="2600" b="1" dirty="0">
                <a:latin typeface="Twinkl" pitchFamily="2" charset="0"/>
                <a:ea typeface="KBJellybean" panose="02000603000000000000" pitchFamily="2" charset="0"/>
              </a:rPr>
              <a:t>Spring</a:t>
            </a:r>
            <a:r>
              <a:rPr lang="en-US" altLang="en-US" sz="2600" dirty="0">
                <a:latin typeface="Twinkl" pitchFamily="2" charset="0"/>
                <a:ea typeface="KBJellybean" panose="02000603000000000000" pitchFamily="2" charset="0"/>
              </a:rPr>
              <a:t> –</a:t>
            </a:r>
            <a:r>
              <a:rPr lang="en-US" altLang="en-US" sz="2600" dirty="0" err="1">
                <a:latin typeface="Twinkl" pitchFamily="2" charset="0"/>
                <a:ea typeface="KBJellybean" panose="02000603000000000000" pitchFamily="2" charset="0"/>
              </a:rPr>
              <a:t>Southwater</a:t>
            </a:r>
            <a:r>
              <a:rPr lang="en-US" altLang="en-US" sz="2600" dirty="0">
                <a:latin typeface="Twinkl" pitchFamily="2" charset="0"/>
                <a:ea typeface="KBJellybean" panose="02000603000000000000" pitchFamily="2" charset="0"/>
              </a:rPr>
              <a:t> Stars (The village we are in and the jobs people do, comparing our village to a Japanese city and life for a Japanese child)</a:t>
            </a:r>
          </a:p>
          <a:p>
            <a:pPr marL="0" indent="0" algn="ctr" eaLnBrk="1" hangingPunct="1">
              <a:buFontTx/>
              <a:buNone/>
              <a:defRPr/>
            </a:pPr>
            <a:r>
              <a:rPr lang="en-US" altLang="en-US" sz="2600" b="1" dirty="0">
                <a:latin typeface="Twinkl" pitchFamily="2" charset="0"/>
                <a:ea typeface="KBJellybean" panose="02000603000000000000" pitchFamily="2" charset="0"/>
              </a:rPr>
              <a:t>Summer</a:t>
            </a:r>
            <a:r>
              <a:rPr lang="en-US" altLang="en-US" sz="2600" dirty="0">
                <a:latin typeface="Twinkl" pitchFamily="2" charset="0"/>
                <a:ea typeface="KBJellybean" panose="02000603000000000000" pitchFamily="2" charset="0"/>
              </a:rPr>
              <a:t> – Into the Blue (The seaside, pirates and oceans)</a:t>
            </a:r>
          </a:p>
        </p:txBody>
      </p:sp>
      <p:pic>
        <p:nvPicPr>
          <p:cNvPr id="10245" name="Picture 6" descr="C:\Users\hwilmer\AppData\Local\Microsoft\Windows\Temporary Internet Files\Content.IE5\LE0BCAC7\Woman-Police-Officer-5565-large[1].png">
            <a:extLst>
              <a:ext uri="{FF2B5EF4-FFF2-40B4-BE49-F238E27FC236}">
                <a16:creationId xmlns:a16="http://schemas.microsoft.com/office/drawing/2014/main" id="{C545B066-434E-432B-9B12-2397ADDF7D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6" y="3766428"/>
            <a:ext cx="568325"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7" descr="C:\Users\hwilmer\AppData\Local\Microsoft\Windows\Temporary Internet Files\Content.IE5\1F2QWV2W\seahorse-313946_640[1].png">
            <a:extLst>
              <a:ext uri="{FF2B5EF4-FFF2-40B4-BE49-F238E27FC236}">
                <a16:creationId xmlns:a16="http://schemas.microsoft.com/office/drawing/2014/main" id="{99051BC8-8856-4CE6-9481-C33A4C54F2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8697" y="4208487"/>
            <a:ext cx="696912"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1" descr="Image result for friendly wolf clipart">
            <a:extLst>
              <a:ext uri="{FF2B5EF4-FFF2-40B4-BE49-F238E27FC236}">
                <a16:creationId xmlns:a16="http://schemas.microsoft.com/office/drawing/2014/main" id="{D9519DAA-8E51-4904-84EC-C58CF853F4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3684" y="2030623"/>
            <a:ext cx="1431925"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5CB22FA4-3B80-4F08-9B57-6C4E4E46A18F}"/>
              </a:ext>
            </a:extLst>
          </p:cNvPr>
          <p:cNvSpPr>
            <a:spLocks noGrp="1" noChangeArrowheads="1"/>
          </p:cNvSpPr>
          <p:nvPr>
            <p:ph type="title"/>
          </p:nvPr>
        </p:nvSpPr>
        <p:spPr>
          <a:xfrm>
            <a:off x="457200" y="198438"/>
            <a:ext cx="8229600" cy="1143000"/>
          </a:xfrm>
        </p:spPr>
        <p:txBody>
          <a:bodyPr/>
          <a:lstStyle/>
          <a:p>
            <a:pPr eaLnBrk="1" hangingPunct="1"/>
            <a:r>
              <a:rPr lang="en-US" altLang="en-US" dirty="0">
                <a:solidFill>
                  <a:schemeClr val="tx1"/>
                </a:solidFill>
                <a:latin typeface="Twinkl" pitchFamily="2" charset="0"/>
              </a:rPr>
              <a:t>Outdoor Learning</a:t>
            </a:r>
          </a:p>
        </p:txBody>
      </p:sp>
      <p:sp>
        <p:nvSpPr>
          <p:cNvPr id="12291" name="Rectangle 3">
            <a:extLst>
              <a:ext uri="{FF2B5EF4-FFF2-40B4-BE49-F238E27FC236}">
                <a16:creationId xmlns:a16="http://schemas.microsoft.com/office/drawing/2014/main" id="{208AE242-43DB-4C56-AD16-11E19F52C75F}"/>
              </a:ext>
            </a:extLst>
          </p:cNvPr>
          <p:cNvSpPr>
            <a:spLocks noGrp="1" noChangeArrowheads="1"/>
          </p:cNvSpPr>
          <p:nvPr>
            <p:ph type="body" idx="1"/>
          </p:nvPr>
        </p:nvSpPr>
        <p:spPr>
          <a:xfrm>
            <a:off x="457200" y="1423988"/>
            <a:ext cx="8431213" cy="4525962"/>
          </a:xfrm>
        </p:spPr>
        <p:txBody>
          <a:bodyPr/>
          <a:lstStyle/>
          <a:p>
            <a:pPr eaLnBrk="1" hangingPunct="1"/>
            <a:r>
              <a:rPr lang="en-US" altLang="en-US" sz="1800" dirty="0">
                <a:latin typeface="Twinkl" pitchFamily="2" charset="0"/>
              </a:rPr>
              <a:t>Here at The </a:t>
            </a:r>
            <a:r>
              <a:rPr lang="en-US" altLang="en-US" sz="1800" dirty="0" err="1">
                <a:latin typeface="Twinkl" pitchFamily="2" charset="0"/>
              </a:rPr>
              <a:t>Southwater</a:t>
            </a:r>
            <a:r>
              <a:rPr lang="en-US" altLang="en-US" sz="1800" dirty="0">
                <a:latin typeface="Twinkl" pitchFamily="2" charset="0"/>
              </a:rPr>
              <a:t> Infant Academy we are passionate about outdoor learning.</a:t>
            </a:r>
          </a:p>
          <a:p>
            <a:pPr eaLnBrk="1" hangingPunct="1"/>
            <a:r>
              <a:rPr lang="en-US" altLang="en-US" sz="1800" dirty="0">
                <a:latin typeface="Twinkl" pitchFamily="2" charset="0"/>
              </a:rPr>
              <a:t>As well as set playtimes each class has access to our outdoor classroom which they will be able to use in the mornings. Each afternoon, all three classes will be able to ‘Free flow’ between their own classroom and the larger, shared outdoor classroom space where they will be able to mix as a year group.</a:t>
            </a:r>
          </a:p>
          <a:p>
            <a:pPr eaLnBrk="1" hangingPunct="1"/>
            <a:r>
              <a:rPr lang="en-US" altLang="en-US" sz="1800" dirty="0">
                <a:latin typeface="Twinkl" pitchFamily="2" charset="0"/>
              </a:rPr>
              <a:t>We actively encourage the children to be ‘hands-on’ so please don’t expect them to come home spotless! </a:t>
            </a:r>
          </a:p>
          <a:p>
            <a:pPr eaLnBrk="1" hangingPunct="1"/>
            <a:r>
              <a:rPr lang="en-US" altLang="en-US" sz="1800" dirty="0">
                <a:latin typeface="Twinkl" pitchFamily="2" charset="0"/>
              </a:rPr>
              <a:t>Please ensure your child has a suitable, </a:t>
            </a:r>
            <a:r>
              <a:rPr lang="en-US" altLang="en-US" sz="1800" b="1" dirty="0">
                <a:latin typeface="Twinkl" pitchFamily="2" charset="0"/>
              </a:rPr>
              <a:t>named coat in school at all times</a:t>
            </a:r>
            <a:r>
              <a:rPr lang="en-US" altLang="en-US" sz="1800" dirty="0">
                <a:latin typeface="Twinkl" pitchFamily="2" charset="0"/>
              </a:rPr>
              <a:t>. They will need to be independent at putting on and fastening their coat – please </a:t>
            </a:r>
            <a:r>
              <a:rPr lang="en-US" altLang="en-US" sz="1800" dirty="0" err="1">
                <a:latin typeface="Twinkl" pitchFamily="2" charset="0"/>
              </a:rPr>
              <a:t>practise</a:t>
            </a:r>
            <a:r>
              <a:rPr lang="en-US" altLang="en-US" sz="1800" dirty="0">
                <a:latin typeface="Twinkl" pitchFamily="2" charset="0"/>
              </a:rPr>
              <a:t> at home!</a:t>
            </a:r>
          </a:p>
          <a:p>
            <a:r>
              <a:rPr lang="en-US" altLang="en-US" sz="1800" dirty="0">
                <a:latin typeface="Twinkl" pitchFamily="2" charset="0"/>
              </a:rPr>
              <a:t>Wellies and aprons do not need to be provided -  we have these available at school to be used as needed.</a:t>
            </a:r>
          </a:p>
          <a:p>
            <a:endParaRPr lang="en-US" altLang="en-US" sz="2000" dirty="0">
              <a:latin typeface="SassoonPrimary"/>
            </a:endParaRPr>
          </a:p>
        </p:txBody>
      </p:sp>
      <p:pic>
        <p:nvPicPr>
          <p:cNvPr id="12292" name="Picture 12" descr="http://content.mycutegraphics.com/graphics/rain/kids-playing-in-rain-puddle.png">
            <a:extLst>
              <a:ext uri="{FF2B5EF4-FFF2-40B4-BE49-F238E27FC236}">
                <a16:creationId xmlns:a16="http://schemas.microsoft.com/office/drawing/2014/main" id="{212B45FB-B6E1-41A9-884C-45F9197F2D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88913"/>
            <a:ext cx="1522413"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14" descr="Kids Playing in Leaves">
            <a:extLst>
              <a:ext uri="{FF2B5EF4-FFF2-40B4-BE49-F238E27FC236}">
                <a16:creationId xmlns:a16="http://schemas.microsoft.com/office/drawing/2014/main" id="{CAB49727-7A8E-467E-B67E-D37141A670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1725" y="231775"/>
            <a:ext cx="1436688"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90E244A-BA08-4A3D-887D-0907C41006AD}"/>
              </a:ext>
            </a:extLst>
          </p:cNvPr>
          <p:cNvSpPr>
            <a:spLocks noGrp="1" noChangeArrowheads="1"/>
          </p:cNvSpPr>
          <p:nvPr>
            <p:ph type="title"/>
          </p:nvPr>
        </p:nvSpPr>
        <p:spPr>
          <a:xfrm>
            <a:off x="457200" y="44450"/>
            <a:ext cx="8229600" cy="1143000"/>
          </a:xfrm>
        </p:spPr>
        <p:txBody>
          <a:bodyPr/>
          <a:lstStyle/>
          <a:p>
            <a:pPr eaLnBrk="1" hangingPunct="1"/>
            <a:r>
              <a:rPr lang="en-US" altLang="en-US" dirty="0">
                <a:solidFill>
                  <a:schemeClr val="tx1"/>
                </a:solidFill>
                <a:latin typeface="Twinkl" pitchFamily="2" charset="0"/>
              </a:rPr>
              <a:t>Writing</a:t>
            </a:r>
          </a:p>
        </p:txBody>
      </p:sp>
      <p:sp>
        <p:nvSpPr>
          <p:cNvPr id="14339" name="Rectangle 3">
            <a:extLst>
              <a:ext uri="{FF2B5EF4-FFF2-40B4-BE49-F238E27FC236}">
                <a16:creationId xmlns:a16="http://schemas.microsoft.com/office/drawing/2014/main" id="{FBE21C83-44E2-4571-92A0-01A3C47D1DB2}"/>
              </a:ext>
            </a:extLst>
          </p:cNvPr>
          <p:cNvSpPr>
            <a:spLocks noGrp="1" noChangeArrowheads="1"/>
          </p:cNvSpPr>
          <p:nvPr>
            <p:ph type="body" idx="1"/>
          </p:nvPr>
        </p:nvSpPr>
        <p:spPr>
          <a:xfrm>
            <a:off x="179388" y="1196975"/>
            <a:ext cx="8785225" cy="4525963"/>
          </a:xfrm>
        </p:spPr>
        <p:txBody>
          <a:bodyPr/>
          <a:lstStyle/>
          <a:p>
            <a:pPr eaLnBrk="1" hangingPunct="1"/>
            <a:r>
              <a:rPr lang="en-US" altLang="en-US" dirty="0">
                <a:latin typeface="Twinkl" pitchFamily="2" charset="0"/>
              </a:rPr>
              <a:t>In the EYFS your child will learn to:</a:t>
            </a:r>
          </a:p>
          <a:p>
            <a:pPr lvl="1" eaLnBrk="1" hangingPunct="1"/>
            <a:r>
              <a:rPr lang="en-US" altLang="en-US" sz="2500" dirty="0">
                <a:latin typeface="Twinkl" pitchFamily="2" charset="0"/>
              </a:rPr>
              <a:t>Experiment with making marks</a:t>
            </a:r>
          </a:p>
          <a:p>
            <a:pPr lvl="1" eaLnBrk="1" hangingPunct="1"/>
            <a:r>
              <a:rPr lang="en-US" altLang="en-US" sz="2500" dirty="0">
                <a:latin typeface="Twinkl" pitchFamily="2" charset="0"/>
              </a:rPr>
              <a:t>Write their own name and other words from memory</a:t>
            </a:r>
          </a:p>
          <a:p>
            <a:pPr lvl="1" eaLnBrk="1" hangingPunct="1"/>
            <a:r>
              <a:rPr lang="en-US" altLang="en-US" sz="2500" dirty="0">
                <a:latin typeface="Twinkl" pitchFamily="2" charset="0"/>
              </a:rPr>
              <a:t>Hold a pencil and use it effectively to form </a:t>
            </a:r>
            <a:r>
              <a:rPr lang="en-US" altLang="en-US" sz="2500" dirty="0" err="1">
                <a:latin typeface="Twinkl" pitchFamily="2" charset="0"/>
              </a:rPr>
              <a:t>recognisable</a:t>
            </a:r>
            <a:r>
              <a:rPr lang="en-US" altLang="en-US" sz="2500" dirty="0">
                <a:latin typeface="Twinkl" pitchFamily="2" charset="0"/>
              </a:rPr>
              <a:t> letters</a:t>
            </a:r>
          </a:p>
          <a:p>
            <a:pPr lvl="1" eaLnBrk="1" hangingPunct="1"/>
            <a:r>
              <a:rPr lang="en-US" altLang="en-US" sz="2500" dirty="0">
                <a:latin typeface="Twinkl" pitchFamily="2" charset="0"/>
              </a:rPr>
              <a:t>Attempt writing for a variety of different purposes e.g. letters, lists, stories…</a:t>
            </a:r>
          </a:p>
          <a:p>
            <a:pPr lvl="1" eaLnBrk="1" hangingPunct="1"/>
            <a:r>
              <a:rPr lang="en-US" altLang="en-US" sz="2500" dirty="0">
                <a:latin typeface="Twinkl" pitchFamily="2" charset="0"/>
              </a:rPr>
              <a:t>Communicate meaning through phrases and simple sentences.</a:t>
            </a:r>
          </a:p>
        </p:txBody>
      </p:sp>
      <p:pic>
        <p:nvPicPr>
          <p:cNvPr id="14340" name="Picture 5" descr="Write the Room Center">
            <a:extLst>
              <a:ext uri="{FF2B5EF4-FFF2-40B4-BE49-F238E27FC236}">
                <a16:creationId xmlns:a16="http://schemas.microsoft.com/office/drawing/2014/main" id="{E65E0960-0D5D-456E-85B0-5B49096FB7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260350"/>
            <a:ext cx="1449388" cy="169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B78ED3E4-8526-4E3E-B8B1-18550714A5D1}"/>
              </a:ext>
            </a:extLst>
          </p:cNvPr>
          <p:cNvSpPr>
            <a:spLocks noGrp="1" noChangeArrowheads="1"/>
          </p:cNvSpPr>
          <p:nvPr>
            <p:ph type="title"/>
          </p:nvPr>
        </p:nvSpPr>
        <p:spPr>
          <a:xfrm>
            <a:off x="457200" y="44450"/>
            <a:ext cx="8229600" cy="1143000"/>
          </a:xfrm>
        </p:spPr>
        <p:txBody>
          <a:bodyPr/>
          <a:lstStyle/>
          <a:p>
            <a:pPr eaLnBrk="1" hangingPunct="1"/>
            <a:r>
              <a:rPr lang="en-US" altLang="en-US" dirty="0">
                <a:solidFill>
                  <a:schemeClr val="tx1"/>
                </a:solidFill>
                <a:latin typeface="Twinkl" pitchFamily="2" charset="0"/>
              </a:rPr>
              <a:t>Writing</a:t>
            </a:r>
          </a:p>
        </p:txBody>
      </p:sp>
      <p:sp>
        <p:nvSpPr>
          <p:cNvPr id="16387" name="Rectangle 3">
            <a:extLst>
              <a:ext uri="{FF2B5EF4-FFF2-40B4-BE49-F238E27FC236}">
                <a16:creationId xmlns:a16="http://schemas.microsoft.com/office/drawing/2014/main" id="{FE6ABF2A-EBB5-4CF7-A53A-F791475847D2}"/>
              </a:ext>
            </a:extLst>
          </p:cNvPr>
          <p:cNvSpPr>
            <a:spLocks noGrp="1" noChangeArrowheads="1"/>
          </p:cNvSpPr>
          <p:nvPr>
            <p:ph type="body" idx="1"/>
          </p:nvPr>
        </p:nvSpPr>
        <p:spPr>
          <a:xfrm>
            <a:off x="169862" y="764704"/>
            <a:ext cx="8785225" cy="4525963"/>
          </a:xfrm>
        </p:spPr>
        <p:txBody>
          <a:bodyPr/>
          <a:lstStyle/>
          <a:p>
            <a:pPr eaLnBrk="1" hangingPunct="1"/>
            <a:r>
              <a:rPr lang="en-US" altLang="en-US" dirty="0">
                <a:latin typeface="Twinkl" pitchFamily="2" charset="0"/>
              </a:rPr>
              <a:t>You can help by:</a:t>
            </a:r>
          </a:p>
          <a:p>
            <a:pPr lvl="1" eaLnBrk="1" hangingPunct="1"/>
            <a:r>
              <a:rPr lang="en-US" altLang="en-US" sz="2400" dirty="0">
                <a:latin typeface="Twinkl" pitchFamily="2" charset="0"/>
              </a:rPr>
              <a:t>Developing their fine motor control through playing with playdough, Lego, Hama beads, pegging out the washing </a:t>
            </a:r>
            <a:r>
              <a:rPr lang="en-US" altLang="en-US" sz="2400" dirty="0" err="1">
                <a:latin typeface="Twinkl" pitchFamily="2" charset="0"/>
              </a:rPr>
              <a:t>etc</a:t>
            </a:r>
            <a:r>
              <a:rPr lang="en-US" altLang="en-US" sz="2400" dirty="0">
                <a:latin typeface="Twinkl" pitchFamily="2" charset="0"/>
              </a:rPr>
              <a:t>…</a:t>
            </a:r>
          </a:p>
          <a:p>
            <a:pPr lvl="1" eaLnBrk="1" hangingPunct="1"/>
            <a:r>
              <a:rPr lang="en-US" altLang="en-US" sz="2400" dirty="0">
                <a:latin typeface="Twinkl" pitchFamily="2" charset="0"/>
              </a:rPr>
              <a:t>Encouraging correct letter formation (To follow in Phonics Pack)</a:t>
            </a:r>
            <a:endParaRPr lang="en-US" altLang="en-US" sz="2400" i="1" dirty="0">
              <a:solidFill>
                <a:srgbClr val="FF0000"/>
              </a:solidFill>
              <a:latin typeface="Twinkl" pitchFamily="2" charset="0"/>
            </a:endParaRPr>
          </a:p>
          <a:p>
            <a:pPr lvl="1" eaLnBrk="1" hangingPunct="1"/>
            <a:r>
              <a:rPr lang="en-US" altLang="en-US" sz="2400" dirty="0" err="1">
                <a:latin typeface="Twinkl" pitchFamily="2" charset="0"/>
              </a:rPr>
              <a:t>Practising</a:t>
            </a:r>
            <a:r>
              <a:rPr lang="en-US" altLang="en-US" sz="2400" dirty="0">
                <a:latin typeface="Twinkl" pitchFamily="2" charset="0"/>
              </a:rPr>
              <a:t> writing their name (with a capital letter at the beginning then lower case letters please!)</a:t>
            </a:r>
          </a:p>
          <a:p>
            <a:pPr lvl="1" eaLnBrk="1" hangingPunct="1"/>
            <a:r>
              <a:rPr lang="en-US" altLang="en-US" sz="2400" dirty="0">
                <a:latin typeface="Twinkl" pitchFamily="2" charset="0"/>
              </a:rPr>
              <a:t>Asking your child to help you write cards, shopping lists etc.</a:t>
            </a:r>
          </a:p>
          <a:p>
            <a:pPr lvl="1" eaLnBrk="1" hangingPunct="1"/>
            <a:r>
              <a:rPr lang="en-US" altLang="en-US" sz="2400" dirty="0">
                <a:latin typeface="Twinkl" pitchFamily="2" charset="0"/>
              </a:rPr>
              <a:t> Showing them that you write for a purpose too</a:t>
            </a:r>
            <a:r>
              <a:rPr lang="en-US" altLang="en-US" sz="2000" dirty="0">
                <a:latin typeface="Twinkl" pitchFamily="2" charset="0"/>
              </a:rPr>
              <a:t>.</a:t>
            </a:r>
            <a:endParaRPr lang="en-US" altLang="en-US" sz="2400" dirty="0">
              <a:latin typeface="Twinkl" pitchFamily="2" charset="0"/>
            </a:endParaRPr>
          </a:p>
        </p:txBody>
      </p:sp>
      <p:pic>
        <p:nvPicPr>
          <p:cNvPr id="16388" name="Picture 5" descr="Write the Room Center">
            <a:extLst>
              <a:ext uri="{FF2B5EF4-FFF2-40B4-BE49-F238E27FC236}">
                <a16:creationId xmlns:a16="http://schemas.microsoft.com/office/drawing/2014/main" id="{24EBDDBE-6388-400C-B25B-BD01AB7950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231595"/>
            <a:ext cx="1449388" cy="169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3EF32569-FEE1-4B0F-96DB-8DB191749092}"/>
              </a:ext>
            </a:extLst>
          </p:cNvPr>
          <p:cNvSpPr>
            <a:spLocks noGrp="1" noChangeArrowheads="1"/>
          </p:cNvSpPr>
          <p:nvPr>
            <p:ph type="title"/>
          </p:nvPr>
        </p:nvSpPr>
        <p:spPr>
          <a:xfrm>
            <a:off x="449263" y="31750"/>
            <a:ext cx="8229600" cy="1143000"/>
          </a:xfrm>
        </p:spPr>
        <p:txBody>
          <a:bodyPr/>
          <a:lstStyle/>
          <a:p>
            <a:pPr eaLnBrk="1" hangingPunct="1"/>
            <a:r>
              <a:rPr lang="en-US" altLang="en-US" dirty="0">
                <a:solidFill>
                  <a:schemeClr val="tx1"/>
                </a:solidFill>
                <a:latin typeface="Twinkl" pitchFamily="2" charset="0"/>
              </a:rPr>
              <a:t>Reading</a:t>
            </a:r>
          </a:p>
        </p:txBody>
      </p:sp>
      <p:sp>
        <p:nvSpPr>
          <p:cNvPr id="18435" name="Rectangle 3">
            <a:extLst>
              <a:ext uri="{FF2B5EF4-FFF2-40B4-BE49-F238E27FC236}">
                <a16:creationId xmlns:a16="http://schemas.microsoft.com/office/drawing/2014/main" id="{F1B01CB9-40D2-4418-AAAE-693A0E5DC527}"/>
              </a:ext>
            </a:extLst>
          </p:cNvPr>
          <p:cNvSpPr>
            <a:spLocks noGrp="1" noChangeArrowheads="1"/>
          </p:cNvSpPr>
          <p:nvPr>
            <p:ph type="body" idx="1"/>
          </p:nvPr>
        </p:nvSpPr>
        <p:spPr>
          <a:xfrm>
            <a:off x="250825" y="1006475"/>
            <a:ext cx="8785225" cy="5597525"/>
          </a:xfrm>
        </p:spPr>
        <p:txBody>
          <a:bodyPr/>
          <a:lstStyle/>
          <a:p>
            <a:pPr eaLnBrk="1" hangingPunct="1"/>
            <a:r>
              <a:rPr lang="en-US" altLang="en-US" sz="2000" dirty="0">
                <a:latin typeface="Twinkl" pitchFamily="2" charset="0"/>
              </a:rPr>
              <a:t>Reading is an extremely important tool in all learning and your encouragement of reading at home is essential to ensure your child enjoys reading and makes progress.</a:t>
            </a:r>
          </a:p>
          <a:p>
            <a:pPr eaLnBrk="1" hangingPunct="1"/>
            <a:r>
              <a:rPr lang="en-US" altLang="en-US" sz="2000" b="1" i="1" dirty="0">
                <a:latin typeface="Twinkl" pitchFamily="2" charset="0"/>
              </a:rPr>
              <a:t>It is our expectation that all children will spend at least 10 minutes reading each day at home. </a:t>
            </a:r>
          </a:p>
          <a:p>
            <a:pPr eaLnBrk="1" hangingPunct="1"/>
            <a:r>
              <a:rPr lang="en-US" altLang="en-US" sz="2000" dirty="0">
                <a:solidFill>
                  <a:schemeClr val="accent4"/>
                </a:solidFill>
                <a:latin typeface="Twinkl" pitchFamily="2" charset="0"/>
              </a:rPr>
              <a:t>Your child will soon begin bringing home a book for </a:t>
            </a:r>
            <a:r>
              <a:rPr lang="en-US" altLang="en-US" sz="2000" b="1" dirty="0">
                <a:solidFill>
                  <a:schemeClr val="accent4"/>
                </a:solidFill>
                <a:latin typeface="Twinkl" pitchFamily="2" charset="0"/>
              </a:rPr>
              <a:t>them</a:t>
            </a:r>
            <a:r>
              <a:rPr lang="en-US" altLang="en-US" sz="2000" dirty="0">
                <a:solidFill>
                  <a:schemeClr val="accent4"/>
                </a:solidFill>
                <a:latin typeface="Twinkl" pitchFamily="2" charset="0"/>
              </a:rPr>
              <a:t> to read to </a:t>
            </a:r>
            <a:r>
              <a:rPr lang="en-US" altLang="en-US" sz="2000" b="1" dirty="0">
                <a:solidFill>
                  <a:schemeClr val="accent4"/>
                </a:solidFill>
                <a:latin typeface="Twinkl" pitchFamily="2" charset="0"/>
                <a:ea typeface="+mn-lt"/>
                <a:cs typeface="+mn-lt"/>
              </a:rPr>
              <a:t>you </a:t>
            </a:r>
            <a:r>
              <a:rPr lang="en-US" altLang="en-US" sz="2000" dirty="0">
                <a:solidFill>
                  <a:schemeClr val="accent4"/>
                </a:solidFill>
                <a:latin typeface="Twinkl" pitchFamily="2" charset="0"/>
                <a:ea typeface="+mn-lt"/>
                <a:cs typeface="+mn-lt"/>
              </a:rPr>
              <a:t>each week</a:t>
            </a:r>
            <a:r>
              <a:rPr lang="en-US" altLang="en-US" sz="2000" dirty="0">
                <a:solidFill>
                  <a:schemeClr val="accent4"/>
                </a:solidFill>
                <a:latin typeface="Twinkl" pitchFamily="2" charset="0"/>
              </a:rPr>
              <a:t>.</a:t>
            </a:r>
          </a:p>
          <a:p>
            <a:pPr eaLnBrk="1" hangingPunct="1"/>
            <a:r>
              <a:rPr lang="en-US" altLang="en-US" sz="2000" dirty="0">
                <a:latin typeface="Twinkl" pitchFamily="2" charset="0"/>
              </a:rPr>
              <a:t>Most children will begin on ‘wordless’ books. These will encourage your child to learn to use the pictures and their imagination to tell stories of their own.</a:t>
            </a:r>
          </a:p>
          <a:p>
            <a:pPr eaLnBrk="1" hangingPunct="1"/>
            <a:r>
              <a:rPr lang="en-US" altLang="en-US" sz="2000" dirty="0">
                <a:latin typeface="Twinkl" pitchFamily="2" charset="0"/>
              </a:rPr>
              <a:t>There are great examples of this on the </a:t>
            </a:r>
            <a:r>
              <a:rPr lang="en-US" altLang="en-US" sz="2000" b="1" dirty="0">
                <a:latin typeface="Twinkl" pitchFamily="2" charset="0"/>
              </a:rPr>
              <a:t>Oxford Owl </a:t>
            </a:r>
            <a:r>
              <a:rPr lang="en-US" altLang="en-US" sz="2000" dirty="0">
                <a:latin typeface="Twinkl" pitchFamily="2" charset="0"/>
              </a:rPr>
              <a:t>website which is free to sign up to. </a:t>
            </a:r>
          </a:p>
          <a:p>
            <a:pPr marL="0" indent="0" eaLnBrk="1" hangingPunct="1">
              <a:buNone/>
            </a:pPr>
            <a:r>
              <a:rPr lang="en-US" altLang="en-US" sz="2000" b="1" i="1" dirty="0">
                <a:latin typeface="Twinkl" pitchFamily="2" charset="0"/>
              </a:rPr>
              <a:t>     </a:t>
            </a:r>
            <a:r>
              <a:rPr lang="en-US" altLang="en-US" sz="2000" b="1" i="1" dirty="0">
                <a:latin typeface="Twinkl" pitchFamily="2" charset="0"/>
                <a:hlinkClick r:id="rId3"/>
              </a:rPr>
              <a:t>https://www.oxfordowl.co.uk/</a:t>
            </a:r>
            <a:r>
              <a:rPr lang="en-US" altLang="en-US" sz="2000" b="1" i="1" dirty="0">
                <a:latin typeface="Twinkl" pitchFamily="2" charset="0"/>
              </a:rPr>
              <a:t> </a:t>
            </a:r>
          </a:p>
          <a:p>
            <a:pPr eaLnBrk="1" hangingPunct="1"/>
            <a:endParaRPr lang="en-US" altLang="en-US" sz="2800" dirty="0">
              <a:latin typeface="SassoonPrimary" pitchFamily="34" charset="0"/>
            </a:endParaRPr>
          </a:p>
          <a:p>
            <a:pPr eaLnBrk="1" hangingPunct="1"/>
            <a:endParaRPr lang="en-US" altLang="en-US" sz="2800" dirty="0">
              <a:latin typeface="SassoonPrimary" pitchFamily="34" charset="0"/>
            </a:endParaRPr>
          </a:p>
        </p:txBody>
      </p:sp>
      <p:pic>
        <p:nvPicPr>
          <p:cNvPr id="18436" name="Picture 7" descr="Kids Reading">
            <a:extLst>
              <a:ext uri="{FF2B5EF4-FFF2-40B4-BE49-F238E27FC236}">
                <a16:creationId xmlns:a16="http://schemas.microsoft.com/office/drawing/2014/main" id="{73F41648-42CA-4E03-9549-D4B4AB9F44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2325" y="31750"/>
            <a:ext cx="1482725"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C47B7315-605C-45ED-B7B7-79D6E8E95260}"/>
              </a:ext>
            </a:extLst>
          </p:cNvPr>
          <p:cNvSpPr>
            <a:spLocks noGrp="1" noChangeArrowheads="1"/>
          </p:cNvSpPr>
          <p:nvPr>
            <p:ph type="title"/>
          </p:nvPr>
        </p:nvSpPr>
        <p:spPr>
          <a:xfrm>
            <a:off x="442913" y="-162273"/>
            <a:ext cx="8229600" cy="1143001"/>
          </a:xfrm>
        </p:spPr>
        <p:txBody>
          <a:bodyPr/>
          <a:lstStyle/>
          <a:p>
            <a:pPr eaLnBrk="1" hangingPunct="1"/>
            <a:r>
              <a:rPr lang="en-US" altLang="en-US" dirty="0">
                <a:solidFill>
                  <a:schemeClr val="tx1"/>
                </a:solidFill>
                <a:latin typeface="Twinkl" pitchFamily="2" charset="0"/>
              </a:rPr>
              <a:t>Reading</a:t>
            </a:r>
          </a:p>
        </p:txBody>
      </p:sp>
      <p:sp>
        <p:nvSpPr>
          <p:cNvPr id="20483" name="Rectangle 3">
            <a:extLst>
              <a:ext uri="{FF2B5EF4-FFF2-40B4-BE49-F238E27FC236}">
                <a16:creationId xmlns:a16="http://schemas.microsoft.com/office/drawing/2014/main" id="{7B280172-F339-43BF-9A05-E677ECD4140B}"/>
              </a:ext>
            </a:extLst>
          </p:cNvPr>
          <p:cNvSpPr>
            <a:spLocks noGrp="1" noChangeArrowheads="1"/>
          </p:cNvSpPr>
          <p:nvPr>
            <p:ph type="body" idx="1"/>
          </p:nvPr>
        </p:nvSpPr>
        <p:spPr>
          <a:xfrm>
            <a:off x="-50651" y="658992"/>
            <a:ext cx="8957753" cy="6488921"/>
          </a:xfrm>
        </p:spPr>
        <p:txBody>
          <a:bodyPr/>
          <a:lstStyle/>
          <a:p>
            <a:pPr>
              <a:defRPr/>
            </a:pPr>
            <a:r>
              <a:rPr lang="en-US" altLang="en-US" sz="1800" dirty="0">
                <a:solidFill>
                  <a:schemeClr val="accent4"/>
                </a:solidFill>
                <a:latin typeface="Twinkl" pitchFamily="2" charset="0"/>
              </a:rPr>
              <a:t>Once we have begun phonics teaching, we will assess the children's phonic knowledge on a weekly basis. As and when we see that they are </a:t>
            </a:r>
            <a:r>
              <a:rPr lang="en-US" altLang="en-US" sz="1800" dirty="0" err="1">
                <a:solidFill>
                  <a:schemeClr val="accent4"/>
                </a:solidFill>
                <a:latin typeface="Twinkl" pitchFamily="2" charset="0"/>
              </a:rPr>
              <a:t>recognising</a:t>
            </a:r>
            <a:r>
              <a:rPr lang="en-US" altLang="en-US" sz="1800" dirty="0">
                <a:solidFill>
                  <a:schemeClr val="accent4"/>
                </a:solidFill>
                <a:latin typeface="Twinkl" pitchFamily="2" charset="0"/>
              </a:rPr>
              <a:t> and applying the first and then subsequent sets of phonics they will start to bring home books from that phonic phase.</a:t>
            </a:r>
            <a:endParaRPr lang="en-US" sz="1800" dirty="0">
              <a:solidFill>
                <a:schemeClr val="accent4"/>
              </a:solidFill>
              <a:latin typeface="Twinkl" pitchFamily="2" charset="0"/>
            </a:endParaRPr>
          </a:p>
          <a:p>
            <a:pPr>
              <a:defRPr/>
            </a:pPr>
            <a:r>
              <a:rPr lang="en-US" sz="1800" dirty="0">
                <a:solidFill>
                  <a:schemeClr val="accent4"/>
                </a:solidFill>
                <a:latin typeface="Twinkl" pitchFamily="2" charset="0"/>
              </a:rPr>
              <a:t>Your child will usually change their phonic book weekly when they read with us at school.</a:t>
            </a:r>
          </a:p>
          <a:p>
            <a:pPr>
              <a:defRPr/>
            </a:pPr>
            <a:r>
              <a:rPr lang="en-US" sz="1800" dirty="0">
                <a:solidFill>
                  <a:schemeClr val="accent4"/>
                </a:solidFill>
                <a:latin typeface="Twinkl" pitchFamily="2" charset="0"/>
              </a:rPr>
              <a:t>Please encourage your child to read this book using phonics as their main reading strategy, alongside </a:t>
            </a:r>
            <a:r>
              <a:rPr lang="en-US" sz="1800" dirty="0" err="1">
                <a:solidFill>
                  <a:schemeClr val="accent4"/>
                </a:solidFill>
                <a:latin typeface="Twinkl" pitchFamily="2" charset="0"/>
              </a:rPr>
              <a:t>recognising</a:t>
            </a:r>
            <a:r>
              <a:rPr lang="en-US" sz="1800" dirty="0">
                <a:solidFill>
                  <a:schemeClr val="accent4"/>
                </a:solidFill>
                <a:latin typeface="Twinkl" pitchFamily="2" charset="0"/>
              </a:rPr>
              <a:t> some 'tricky' or 'common exception' words too. This book should be read daily with the aim of building up fluency, and therefore confidence.</a:t>
            </a:r>
          </a:p>
          <a:p>
            <a:pPr>
              <a:defRPr/>
            </a:pPr>
            <a:r>
              <a:rPr lang="en-US" altLang="en-US" sz="1800" dirty="0">
                <a:solidFill>
                  <a:schemeClr val="accent4"/>
                </a:solidFill>
                <a:latin typeface="Twinkl" pitchFamily="2" charset="0"/>
              </a:rPr>
              <a:t>Your child will also bring home a library book to share with you. This will be changed twice a week. Please enjoy reading this to them and discussing it with them. This is the opportunity to talk about the pictures, setting, characters and how they might be feeling, as well as making predictions and retelling the story.</a:t>
            </a:r>
          </a:p>
          <a:p>
            <a:pPr marL="0" indent="0" eaLnBrk="1" hangingPunct="1">
              <a:buNone/>
              <a:defRPr/>
            </a:pPr>
            <a:r>
              <a:rPr lang="en-US" altLang="en-US" sz="1800" b="1" i="1" dirty="0">
                <a:solidFill>
                  <a:schemeClr val="accent4"/>
                </a:solidFill>
                <a:latin typeface="Twinkl" pitchFamily="2" charset="0"/>
              </a:rPr>
              <a:t>Please ensure that books are kept in book bags which should be brought to school every day.</a:t>
            </a:r>
          </a:p>
          <a:p>
            <a:pPr eaLnBrk="1" hangingPunct="1">
              <a:defRPr/>
            </a:pPr>
            <a:endParaRPr lang="en-US" altLang="en-US" sz="2000" dirty="0">
              <a:latin typeface="SassoonPrimary"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6A669-3DC3-4BB0-9330-D488032807D6}"/>
              </a:ext>
            </a:extLst>
          </p:cNvPr>
          <p:cNvSpPr>
            <a:spLocks noGrp="1"/>
          </p:cNvSpPr>
          <p:nvPr>
            <p:ph type="title"/>
          </p:nvPr>
        </p:nvSpPr>
        <p:spPr/>
        <p:txBody>
          <a:bodyPr/>
          <a:lstStyle/>
          <a:p>
            <a:r>
              <a:rPr lang="en-US" altLang="en-US" dirty="0">
                <a:solidFill>
                  <a:schemeClr val="tx1"/>
                </a:solidFill>
                <a:latin typeface="Twinkl" pitchFamily="2" charset="0"/>
              </a:rPr>
              <a:t>Reading Awards</a:t>
            </a:r>
            <a:endParaRPr lang="en-GB" dirty="0">
              <a:latin typeface="Twinkl" pitchFamily="2" charset="0"/>
            </a:endParaRPr>
          </a:p>
        </p:txBody>
      </p:sp>
      <p:sp>
        <p:nvSpPr>
          <p:cNvPr id="3" name="Content Placeholder 2">
            <a:extLst>
              <a:ext uri="{FF2B5EF4-FFF2-40B4-BE49-F238E27FC236}">
                <a16:creationId xmlns:a16="http://schemas.microsoft.com/office/drawing/2014/main" id="{F91B045B-16B1-4899-BEC3-303B84DCC39D}"/>
              </a:ext>
            </a:extLst>
          </p:cNvPr>
          <p:cNvSpPr>
            <a:spLocks noGrp="1"/>
          </p:cNvSpPr>
          <p:nvPr>
            <p:ph idx="1"/>
          </p:nvPr>
        </p:nvSpPr>
        <p:spPr>
          <a:xfrm>
            <a:off x="457200" y="1166018"/>
            <a:ext cx="8229600" cy="4525963"/>
          </a:xfrm>
        </p:spPr>
        <p:txBody>
          <a:bodyPr/>
          <a:lstStyle/>
          <a:p>
            <a:pPr eaLnBrk="1" hangingPunct="1"/>
            <a:r>
              <a:rPr lang="en-US" altLang="en-US" sz="1800" dirty="0">
                <a:latin typeface="Twinkl" pitchFamily="2" charset="0"/>
              </a:rPr>
              <a:t>The children will also bring home a red reading journal. Please fill this in each night to let us know that your child has read their phonics book. Reading journals will be checked every Friday and reads for the week counted up too.</a:t>
            </a:r>
          </a:p>
          <a:p>
            <a:pPr eaLnBrk="1" hangingPunct="1"/>
            <a:r>
              <a:rPr lang="en-US" altLang="en-US" sz="1800" i="1" dirty="0">
                <a:latin typeface="Twinkl" pitchFamily="2" charset="0"/>
              </a:rPr>
              <a:t>To encourage regular reading we have a reading challenge where the children will be rewarded with a certificate for regular reading each year, across the Academy. </a:t>
            </a:r>
          </a:p>
          <a:p>
            <a:pPr eaLnBrk="1" hangingPunct="1"/>
            <a:r>
              <a:rPr lang="en-US" altLang="en-US" sz="1800" i="1" dirty="0">
                <a:latin typeface="Twinkl" pitchFamily="2" charset="0"/>
              </a:rPr>
              <a:t>Rainbow Award : 25 reads</a:t>
            </a:r>
          </a:p>
          <a:p>
            <a:pPr eaLnBrk="1" hangingPunct="1"/>
            <a:r>
              <a:rPr lang="en-US" altLang="en-US" sz="1800" i="1" dirty="0">
                <a:latin typeface="Twinkl" pitchFamily="2" charset="0"/>
              </a:rPr>
              <a:t>Bronze Award: 75 reads</a:t>
            </a:r>
          </a:p>
          <a:p>
            <a:pPr eaLnBrk="1" hangingPunct="1"/>
            <a:r>
              <a:rPr lang="en-US" altLang="en-US" sz="1800" i="1" dirty="0">
                <a:latin typeface="Twinkl" pitchFamily="2" charset="0"/>
              </a:rPr>
              <a:t>Silver Award: 150 reads</a:t>
            </a:r>
          </a:p>
          <a:p>
            <a:pPr eaLnBrk="1" hangingPunct="1"/>
            <a:r>
              <a:rPr lang="en-US" altLang="en-US" sz="1800" i="1" dirty="0">
                <a:latin typeface="Twinkl" pitchFamily="2" charset="0"/>
              </a:rPr>
              <a:t>Gold Award: 250 reads</a:t>
            </a:r>
          </a:p>
          <a:p>
            <a:endParaRPr lang="en-GB" dirty="0"/>
          </a:p>
        </p:txBody>
      </p:sp>
    </p:spTree>
    <p:extLst>
      <p:ext uri="{BB962C8B-B14F-4D97-AF65-F5344CB8AC3E}">
        <p14:creationId xmlns:p14="http://schemas.microsoft.com/office/powerpoint/2010/main" val="2582906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F657BA3F-E8B6-4EA5-BDF4-BD6343EF4F5D}"/>
              </a:ext>
            </a:extLst>
          </p:cNvPr>
          <p:cNvSpPr>
            <a:spLocks noGrp="1" noChangeArrowheads="1"/>
          </p:cNvSpPr>
          <p:nvPr>
            <p:ph type="title"/>
          </p:nvPr>
        </p:nvSpPr>
        <p:spPr>
          <a:xfrm>
            <a:off x="468313" y="-55563"/>
            <a:ext cx="8229600" cy="1143001"/>
          </a:xfrm>
        </p:spPr>
        <p:txBody>
          <a:bodyPr/>
          <a:lstStyle/>
          <a:p>
            <a:pPr eaLnBrk="1" hangingPunct="1"/>
            <a:r>
              <a:rPr lang="en-US" altLang="en-US" dirty="0">
                <a:solidFill>
                  <a:schemeClr val="tx1"/>
                </a:solidFill>
                <a:latin typeface="Twinkl" pitchFamily="2" charset="0"/>
              </a:rPr>
              <a:t>Phonics</a:t>
            </a:r>
          </a:p>
        </p:txBody>
      </p:sp>
      <p:sp>
        <p:nvSpPr>
          <p:cNvPr id="24579" name="Rectangle 3">
            <a:extLst>
              <a:ext uri="{FF2B5EF4-FFF2-40B4-BE49-F238E27FC236}">
                <a16:creationId xmlns:a16="http://schemas.microsoft.com/office/drawing/2014/main" id="{1FA55809-97EC-4878-8A0A-D9A74AF8C1B8}"/>
              </a:ext>
            </a:extLst>
          </p:cNvPr>
          <p:cNvSpPr>
            <a:spLocks noGrp="1" noChangeArrowheads="1"/>
          </p:cNvSpPr>
          <p:nvPr>
            <p:ph type="body" idx="1"/>
          </p:nvPr>
        </p:nvSpPr>
        <p:spPr>
          <a:xfrm>
            <a:off x="179387" y="1251569"/>
            <a:ext cx="8799423" cy="5022918"/>
          </a:xfrm>
        </p:spPr>
        <p:txBody>
          <a:bodyPr/>
          <a:lstStyle/>
          <a:p>
            <a:pPr eaLnBrk="1" hangingPunct="1"/>
            <a:r>
              <a:rPr lang="en-US" altLang="en-US" sz="1800" dirty="0">
                <a:latin typeface="Twinkl" pitchFamily="2" charset="0"/>
              </a:rPr>
              <a:t>At The </a:t>
            </a:r>
            <a:r>
              <a:rPr lang="en-US" altLang="en-US" sz="1800" dirty="0" err="1">
                <a:latin typeface="Twinkl" pitchFamily="2" charset="0"/>
              </a:rPr>
              <a:t>Southwater</a:t>
            </a:r>
            <a:r>
              <a:rPr lang="en-US" altLang="en-US" sz="1800" dirty="0">
                <a:latin typeface="Twinkl" pitchFamily="2" charset="0"/>
              </a:rPr>
              <a:t> Infant Academy we use the DfE accredited ‘Song of Sounds’ phonics scheme.</a:t>
            </a:r>
          </a:p>
          <a:p>
            <a:pPr eaLnBrk="1" hangingPunct="1"/>
            <a:r>
              <a:rPr lang="en-US" altLang="en-US" sz="1800" dirty="0">
                <a:latin typeface="Twinkl" pitchFamily="2" charset="0"/>
              </a:rPr>
              <a:t>Your child will learn the names, sounds and formation of all of the letters of the alphabet as well as many digraphs.</a:t>
            </a:r>
          </a:p>
          <a:p>
            <a:pPr eaLnBrk="1" hangingPunct="1"/>
            <a:r>
              <a:rPr lang="en-US" altLang="en-US" sz="1800" dirty="0">
                <a:latin typeface="Twinkl" pitchFamily="2" charset="0"/>
              </a:rPr>
              <a:t>To support the teaching of phonics we look at lots of different letters, learn rhymes about them, play lots of games and sing our Song of Sounds song.</a:t>
            </a:r>
          </a:p>
          <a:p>
            <a:pPr eaLnBrk="1" hangingPunct="1"/>
            <a:r>
              <a:rPr lang="en-US" altLang="en-US" sz="1800" dirty="0">
                <a:latin typeface="Twinkl" pitchFamily="2" charset="0"/>
              </a:rPr>
              <a:t>Your child will have their own phonics pack in their book bag containing the song words, actions, a sound mat and set of sound cards to help them </a:t>
            </a:r>
            <a:r>
              <a:rPr lang="en-US" altLang="en-US" sz="1800" dirty="0" err="1">
                <a:latin typeface="Twinkl" pitchFamily="2" charset="0"/>
              </a:rPr>
              <a:t>practise</a:t>
            </a:r>
            <a:r>
              <a:rPr lang="en-US" altLang="en-US" sz="1800" dirty="0">
                <a:latin typeface="Twinkl" pitchFamily="2" charset="0"/>
              </a:rPr>
              <a:t> their phonics at home. </a:t>
            </a:r>
          </a:p>
          <a:p>
            <a:pPr marL="0" indent="0">
              <a:buNone/>
            </a:pPr>
            <a:r>
              <a:rPr lang="en-US" altLang="en-US" sz="1800" dirty="0">
                <a:latin typeface="Twinkl" pitchFamily="2" charset="0"/>
              </a:rPr>
              <a:t>     Further information on phonic packs to follow! </a:t>
            </a:r>
            <a:endParaRPr lang="en-US" dirty="0">
              <a:latin typeface="Twinkl" pitchFamily="2" charset="0"/>
            </a:endParaRPr>
          </a:p>
          <a:p>
            <a:r>
              <a:rPr lang="en-US" sz="1800" dirty="0">
                <a:latin typeface="Twinkl" pitchFamily="2" charset="0"/>
              </a:rPr>
              <a:t>Each fortnight we will send home a simple Phonics Challenge for you to have fun completing with your child.  Please upload evidence onto Tapestry.</a:t>
            </a:r>
            <a:endParaRPr lang="en-US" altLang="en-US" sz="1800" dirty="0">
              <a:latin typeface="Twinkl" pitchFamily="2" charset="0"/>
            </a:endParaRPr>
          </a:p>
        </p:txBody>
      </p:sp>
      <p:pic>
        <p:nvPicPr>
          <p:cNvPr id="2" name="Picture 1" descr="Notes and Nerds: 10 Awesome Alphabet Charts To Make ..."/>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50030" y="54936"/>
            <a:ext cx="1728485" cy="81022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F657BA3F-E8B6-4EA5-BDF4-BD6343EF4F5D}"/>
              </a:ext>
            </a:extLst>
          </p:cNvPr>
          <p:cNvSpPr>
            <a:spLocks noGrp="1" noChangeArrowheads="1"/>
          </p:cNvSpPr>
          <p:nvPr>
            <p:ph type="title"/>
          </p:nvPr>
        </p:nvSpPr>
        <p:spPr>
          <a:xfrm>
            <a:off x="468313" y="-55563"/>
            <a:ext cx="8229600" cy="1143001"/>
          </a:xfrm>
        </p:spPr>
        <p:txBody>
          <a:bodyPr/>
          <a:lstStyle/>
          <a:p>
            <a:pPr eaLnBrk="1" hangingPunct="1"/>
            <a:r>
              <a:rPr lang="en-US" altLang="en-US" dirty="0">
                <a:solidFill>
                  <a:schemeClr val="tx1"/>
                </a:solidFill>
                <a:latin typeface="Twinkl" pitchFamily="2" charset="0"/>
              </a:rPr>
              <a:t>Common Exception Words</a:t>
            </a:r>
          </a:p>
        </p:txBody>
      </p:sp>
      <p:sp>
        <p:nvSpPr>
          <p:cNvPr id="24579" name="Rectangle 3">
            <a:extLst>
              <a:ext uri="{FF2B5EF4-FFF2-40B4-BE49-F238E27FC236}">
                <a16:creationId xmlns:a16="http://schemas.microsoft.com/office/drawing/2014/main" id="{1FA55809-97EC-4878-8A0A-D9A74AF8C1B8}"/>
              </a:ext>
            </a:extLst>
          </p:cNvPr>
          <p:cNvSpPr>
            <a:spLocks noGrp="1" noChangeArrowheads="1"/>
          </p:cNvSpPr>
          <p:nvPr>
            <p:ph type="body" idx="1"/>
          </p:nvPr>
        </p:nvSpPr>
        <p:spPr>
          <a:xfrm>
            <a:off x="193587" y="1335177"/>
            <a:ext cx="8785225" cy="4525962"/>
          </a:xfrm>
        </p:spPr>
        <p:txBody>
          <a:bodyPr/>
          <a:lstStyle/>
          <a:p>
            <a:pPr eaLnBrk="1" hangingPunct="1"/>
            <a:r>
              <a:rPr lang="en-US" altLang="en-US" sz="1800" dirty="0">
                <a:latin typeface="Twinkl" pitchFamily="2" charset="0"/>
              </a:rPr>
              <a:t>During their time in the EYFS, it is the expectation that the children will learn to read and spell 'tricky' or 'common exception' words. These are words that cannot be sounded out using phonics and therefore need to be learnt by sight.</a:t>
            </a:r>
          </a:p>
          <a:p>
            <a:pPr eaLnBrk="1" hangingPunct="1"/>
            <a:r>
              <a:rPr lang="en-US" altLang="en-US" sz="1800" dirty="0">
                <a:latin typeface="Twinkl" pitchFamily="2" charset="0"/>
              </a:rPr>
              <a:t>In school we look at these words in sets printed on houses. We will send these home in</a:t>
            </a:r>
            <a:r>
              <a:rPr lang="en-US" altLang="en-US" sz="1800" b="1" dirty="0">
                <a:latin typeface="Twinkl" pitchFamily="2" charset="0"/>
              </a:rPr>
              <a:t> Word House Folders </a:t>
            </a:r>
            <a:r>
              <a:rPr lang="en-US" altLang="en-US" sz="1800" dirty="0">
                <a:latin typeface="Twinkl" pitchFamily="2" charset="0"/>
              </a:rPr>
              <a:t>for your child to </a:t>
            </a:r>
            <a:r>
              <a:rPr lang="en-US" altLang="en-US" sz="1800" dirty="0" err="1">
                <a:latin typeface="Twinkl" pitchFamily="2" charset="0"/>
              </a:rPr>
              <a:t>practise</a:t>
            </a:r>
            <a:r>
              <a:rPr lang="en-US" altLang="en-US" sz="1800" dirty="0">
                <a:latin typeface="Twinkl" pitchFamily="2" charset="0"/>
              </a:rPr>
              <a:t>.</a:t>
            </a:r>
          </a:p>
          <a:p>
            <a:pPr eaLnBrk="1" hangingPunct="1"/>
            <a:r>
              <a:rPr lang="en-US" altLang="en-US" sz="1800" dirty="0">
                <a:latin typeface="Twinkl" pitchFamily="2" charset="0"/>
              </a:rPr>
              <a:t>Word Houses will be assessed weekly and a new house will be given once the child can read all words sent so far.</a:t>
            </a:r>
          </a:p>
          <a:p>
            <a:pPr eaLnBrk="1" hangingPunct="1"/>
            <a:r>
              <a:rPr lang="en-US" altLang="en-US" sz="1800" dirty="0">
                <a:latin typeface="Twinkl" pitchFamily="2" charset="0"/>
              </a:rPr>
              <a:t>It is very important that children can </a:t>
            </a:r>
            <a:r>
              <a:rPr lang="en-US" altLang="en-US" sz="1800" dirty="0" err="1">
                <a:latin typeface="Twinkl" pitchFamily="2" charset="0"/>
              </a:rPr>
              <a:t>recognise</a:t>
            </a:r>
            <a:r>
              <a:rPr lang="en-US" altLang="en-US" sz="1800" dirty="0">
                <a:latin typeface="Twinkl" pitchFamily="2" charset="0"/>
              </a:rPr>
              <a:t> these word house words as this is the foundation upon which they build their reading skills.</a:t>
            </a:r>
          </a:p>
          <a:p>
            <a:pPr eaLnBrk="1" hangingPunct="1"/>
            <a:r>
              <a:rPr lang="en-US" altLang="en-US" sz="1800" dirty="0">
                <a:solidFill>
                  <a:schemeClr val="accent4"/>
                </a:solidFill>
                <a:latin typeface="Twinkl" pitchFamily="2" charset="0"/>
              </a:rPr>
              <a:t>Further information about reading, phonics and word houses will follow.</a:t>
            </a:r>
          </a:p>
        </p:txBody>
      </p:sp>
    </p:spTree>
    <p:extLst>
      <p:ext uri="{BB962C8B-B14F-4D97-AF65-F5344CB8AC3E}">
        <p14:creationId xmlns:p14="http://schemas.microsoft.com/office/powerpoint/2010/main" val="19796164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6C615D5A-7F75-4D2C-9D4D-1883E577FE64}"/>
              </a:ext>
            </a:extLst>
          </p:cNvPr>
          <p:cNvSpPr>
            <a:spLocks noGrp="1" noChangeArrowheads="1"/>
          </p:cNvSpPr>
          <p:nvPr>
            <p:ph type="title"/>
          </p:nvPr>
        </p:nvSpPr>
        <p:spPr>
          <a:xfrm>
            <a:off x="457200" y="44450"/>
            <a:ext cx="8229600" cy="1143000"/>
          </a:xfrm>
        </p:spPr>
        <p:txBody>
          <a:bodyPr/>
          <a:lstStyle/>
          <a:p>
            <a:pPr eaLnBrk="1" hangingPunct="1"/>
            <a:r>
              <a:rPr lang="en-US" altLang="en-US" dirty="0" err="1">
                <a:solidFill>
                  <a:schemeClr val="tx1"/>
                </a:solidFill>
                <a:latin typeface="Twinkl" pitchFamily="2" charset="0"/>
              </a:rPr>
              <a:t>Maths</a:t>
            </a:r>
            <a:endParaRPr lang="en-US" altLang="en-US" dirty="0">
              <a:solidFill>
                <a:schemeClr val="tx1"/>
              </a:solidFill>
              <a:latin typeface="Twinkl" pitchFamily="2" charset="0"/>
            </a:endParaRPr>
          </a:p>
        </p:txBody>
      </p:sp>
      <p:sp>
        <p:nvSpPr>
          <p:cNvPr id="26627" name="Rectangle 3">
            <a:extLst>
              <a:ext uri="{FF2B5EF4-FFF2-40B4-BE49-F238E27FC236}">
                <a16:creationId xmlns:a16="http://schemas.microsoft.com/office/drawing/2014/main" id="{5291A205-A961-4956-832C-5BDA211F137E}"/>
              </a:ext>
            </a:extLst>
          </p:cNvPr>
          <p:cNvSpPr>
            <a:spLocks noGrp="1" noChangeArrowheads="1"/>
          </p:cNvSpPr>
          <p:nvPr>
            <p:ph type="body" idx="1"/>
          </p:nvPr>
        </p:nvSpPr>
        <p:spPr>
          <a:xfrm>
            <a:off x="179388" y="1523838"/>
            <a:ext cx="8785225" cy="4525962"/>
          </a:xfrm>
        </p:spPr>
        <p:txBody>
          <a:bodyPr/>
          <a:lstStyle/>
          <a:p>
            <a:pPr eaLnBrk="1" hangingPunct="1"/>
            <a:r>
              <a:rPr lang="en-US" altLang="en-US" sz="1600" dirty="0" err="1">
                <a:latin typeface="Twinkl" pitchFamily="2" charset="0"/>
              </a:rPr>
              <a:t>Maths</a:t>
            </a:r>
            <a:r>
              <a:rPr lang="en-US" altLang="en-US" sz="1600" dirty="0">
                <a:latin typeface="Twinkl" pitchFamily="2" charset="0"/>
              </a:rPr>
              <a:t> will be taught through a very ‘hands-on’ approach using practical apparatus, games, stories, songs and rhymes. </a:t>
            </a:r>
          </a:p>
          <a:p>
            <a:pPr eaLnBrk="1" hangingPunct="1"/>
            <a:r>
              <a:rPr lang="en-US" altLang="en-US" sz="1600" dirty="0">
                <a:latin typeface="Twinkl" pitchFamily="2" charset="0"/>
              </a:rPr>
              <a:t>We will encourage the children to think about </a:t>
            </a:r>
            <a:r>
              <a:rPr lang="en-US" altLang="en-US" sz="1600" dirty="0" err="1">
                <a:latin typeface="Twinkl" pitchFamily="2" charset="0"/>
              </a:rPr>
              <a:t>maths</a:t>
            </a:r>
            <a:r>
              <a:rPr lang="en-US" altLang="en-US" sz="1600" dirty="0">
                <a:latin typeface="Twinkl" pitchFamily="2" charset="0"/>
              </a:rPr>
              <a:t> in the real world through problem solving. </a:t>
            </a:r>
          </a:p>
          <a:p>
            <a:pPr eaLnBrk="1" hangingPunct="1"/>
            <a:r>
              <a:rPr lang="en-US" altLang="en-US" sz="1600" dirty="0">
                <a:latin typeface="Twinkl" pitchFamily="2" charset="0"/>
              </a:rPr>
              <a:t>We use equipment called Numicon to support the learning of basic </a:t>
            </a:r>
            <a:r>
              <a:rPr lang="en-US" altLang="en-US" sz="1600" dirty="0" err="1">
                <a:latin typeface="Twinkl" pitchFamily="2" charset="0"/>
              </a:rPr>
              <a:t>maths</a:t>
            </a:r>
            <a:r>
              <a:rPr lang="en-US" altLang="en-US" sz="1600" dirty="0">
                <a:latin typeface="Twinkl" pitchFamily="2" charset="0"/>
              </a:rPr>
              <a:t> concepts. </a:t>
            </a:r>
          </a:p>
          <a:p>
            <a:pPr eaLnBrk="1" hangingPunct="1"/>
            <a:r>
              <a:rPr lang="en-US" altLang="en-US" sz="1600" dirty="0">
                <a:latin typeface="Twinkl" pitchFamily="2" charset="0"/>
              </a:rPr>
              <a:t>This has been found to be very supportive of children’s learning and children who use Numicon have been shown to make more rapid progress.</a:t>
            </a:r>
          </a:p>
          <a:p>
            <a:pPr eaLnBrk="1" hangingPunct="1"/>
            <a:r>
              <a:rPr lang="en-US" altLang="en-US" sz="1600" dirty="0">
                <a:latin typeface="Twinkl" pitchFamily="2" charset="0"/>
              </a:rPr>
              <a:t>If you wish to support your child’s </a:t>
            </a:r>
            <a:r>
              <a:rPr lang="en-US" altLang="en-US" sz="1600" dirty="0" err="1">
                <a:latin typeface="Twinkl" pitchFamily="2" charset="0"/>
              </a:rPr>
              <a:t>maths</a:t>
            </a:r>
            <a:r>
              <a:rPr lang="en-US" altLang="en-US" sz="1600" dirty="0">
                <a:latin typeface="Twinkl" pitchFamily="2" charset="0"/>
              </a:rPr>
              <a:t> learning at home we are able to offer you sets of </a:t>
            </a:r>
            <a:r>
              <a:rPr lang="en-US" altLang="en-US" sz="1600" dirty="0" err="1">
                <a:latin typeface="Twinkl" pitchFamily="2" charset="0"/>
              </a:rPr>
              <a:t>numicon</a:t>
            </a:r>
            <a:r>
              <a:rPr lang="en-US" altLang="en-US" sz="1600" dirty="0">
                <a:latin typeface="Twinkl" pitchFamily="2" charset="0"/>
              </a:rPr>
              <a:t> at a discounted price of £6 each or two for £11. These can be ordered via our website.</a:t>
            </a:r>
          </a:p>
          <a:p>
            <a:pPr eaLnBrk="1" hangingPunct="1"/>
            <a:r>
              <a:rPr lang="en-US" altLang="en-US" sz="1600" dirty="0">
                <a:latin typeface="Twinkl" pitchFamily="2" charset="0"/>
              </a:rPr>
              <a:t>Each fortnight we will send home a simple, fun </a:t>
            </a:r>
            <a:r>
              <a:rPr lang="en-US" altLang="en-US" sz="1600" dirty="0" err="1">
                <a:latin typeface="Twinkl" pitchFamily="2" charset="0"/>
              </a:rPr>
              <a:t>numicon</a:t>
            </a:r>
            <a:r>
              <a:rPr lang="en-US" altLang="en-US" sz="1600" dirty="0">
                <a:latin typeface="Twinkl" pitchFamily="2" charset="0"/>
              </a:rPr>
              <a:t>/</a:t>
            </a:r>
            <a:r>
              <a:rPr lang="en-US" altLang="en-US" sz="1600" dirty="0" err="1">
                <a:latin typeface="Twinkl" pitchFamily="2" charset="0"/>
              </a:rPr>
              <a:t>maths</a:t>
            </a:r>
            <a:r>
              <a:rPr lang="en-US" altLang="en-US" sz="1600" dirty="0">
                <a:latin typeface="Twinkl" pitchFamily="2" charset="0"/>
              </a:rPr>
              <a:t> challenge for your child to practice in order to support their classroom learning. </a:t>
            </a:r>
          </a:p>
        </p:txBody>
      </p:sp>
      <p:pic>
        <p:nvPicPr>
          <p:cNvPr id="26628" name="Picture 5" descr="Math Center">
            <a:extLst>
              <a:ext uri="{FF2B5EF4-FFF2-40B4-BE49-F238E27FC236}">
                <a16:creationId xmlns:a16="http://schemas.microsoft.com/office/drawing/2014/main" id="{82D4AA19-0751-4125-BE51-1B7770FAD2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3150" y="95597"/>
            <a:ext cx="1770063" cy="117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7" descr="Picture of Numicon Shapes">
            <a:extLst>
              <a:ext uri="{FF2B5EF4-FFF2-40B4-BE49-F238E27FC236}">
                <a16:creationId xmlns:a16="http://schemas.microsoft.com/office/drawing/2014/main" id="{F095501C-0639-423A-B32B-8D819B0110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288" y="394766"/>
            <a:ext cx="1300163"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08277CD-579C-4E59-9AF5-1668F26F3F57}"/>
              </a:ext>
            </a:extLst>
          </p:cNvPr>
          <p:cNvSpPr>
            <a:spLocks noGrp="1" noChangeArrowheads="1"/>
          </p:cNvSpPr>
          <p:nvPr>
            <p:ph type="title"/>
          </p:nvPr>
        </p:nvSpPr>
        <p:spPr>
          <a:xfrm>
            <a:off x="457200" y="-230187"/>
            <a:ext cx="8229600" cy="1143000"/>
          </a:xfrm>
        </p:spPr>
        <p:txBody>
          <a:bodyPr/>
          <a:lstStyle/>
          <a:p>
            <a:pPr eaLnBrk="1" hangingPunct="1"/>
            <a:r>
              <a:rPr lang="en-US" altLang="en-US" dirty="0">
                <a:solidFill>
                  <a:schemeClr val="tx1"/>
                </a:solidFill>
                <a:latin typeface="Twinkl" pitchFamily="2" charset="0"/>
              </a:rPr>
              <a:t>Tapestry</a:t>
            </a:r>
          </a:p>
        </p:txBody>
      </p:sp>
      <p:sp>
        <p:nvSpPr>
          <p:cNvPr id="28675" name="Rectangle 3">
            <a:extLst>
              <a:ext uri="{FF2B5EF4-FFF2-40B4-BE49-F238E27FC236}">
                <a16:creationId xmlns:a16="http://schemas.microsoft.com/office/drawing/2014/main" id="{103BB720-8529-40B6-8906-F5D22925368B}"/>
              </a:ext>
            </a:extLst>
          </p:cNvPr>
          <p:cNvSpPr>
            <a:spLocks noGrp="1" noChangeArrowheads="1"/>
          </p:cNvSpPr>
          <p:nvPr>
            <p:ph type="body" idx="1"/>
          </p:nvPr>
        </p:nvSpPr>
        <p:spPr>
          <a:xfrm>
            <a:off x="246063" y="764704"/>
            <a:ext cx="8642350" cy="4525963"/>
          </a:xfrm>
        </p:spPr>
        <p:txBody>
          <a:bodyPr/>
          <a:lstStyle/>
          <a:p>
            <a:pPr eaLnBrk="1" hangingPunct="1"/>
            <a:r>
              <a:rPr lang="en-US" altLang="en-US" sz="2200" dirty="0">
                <a:latin typeface="Twinkl" pitchFamily="2" charset="0"/>
              </a:rPr>
              <a:t>You have an online, password protected learning journal throughout your child’s time at The Academy.</a:t>
            </a:r>
          </a:p>
          <a:p>
            <a:pPr eaLnBrk="1" hangingPunct="1"/>
            <a:r>
              <a:rPr lang="en-US" altLang="en-US" sz="2200" dirty="0">
                <a:latin typeface="Twinkl" pitchFamily="2" charset="0"/>
              </a:rPr>
              <a:t>This enables you to look at and contribute to your child’s learning journal on a frequent basis. We would love to see families adding posts sharing children’s news and achievements so that we can also celebrate them in class.</a:t>
            </a:r>
          </a:p>
          <a:p>
            <a:pPr eaLnBrk="1" hangingPunct="1"/>
            <a:r>
              <a:rPr lang="en-US" altLang="en-US" sz="2200" dirty="0">
                <a:latin typeface="Twinkl" pitchFamily="2" charset="0"/>
              </a:rPr>
              <a:t>It will consist of photographs, videos and observations made at The Academy by the EYFS team, and at home by you. </a:t>
            </a:r>
          </a:p>
          <a:p>
            <a:pPr eaLnBrk="1" hangingPunct="1"/>
            <a:r>
              <a:rPr lang="en-US" altLang="en-US" sz="2200" dirty="0">
                <a:latin typeface="Twinkl" pitchFamily="2" charset="0"/>
              </a:rPr>
              <a:t>Please do comment or at least click ‘like’ on posts from us so that we know you have had chance to see them. We will do the same with yours!</a:t>
            </a:r>
          </a:p>
        </p:txBody>
      </p:sp>
      <p:pic>
        <p:nvPicPr>
          <p:cNvPr id="28676" name="Picture 5" descr="Tapestry Logo">
            <a:extLst>
              <a:ext uri="{FF2B5EF4-FFF2-40B4-BE49-F238E27FC236}">
                <a16:creationId xmlns:a16="http://schemas.microsoft.com/office/drawing/2014/main" id="{707410CB-A5FD-440B-8939-CC6031BC7F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649" y="215429"/>
            <a:ext cx="280828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E051F7E7-AC49-4D93-814D-E3D85D63D25F}"/>
              </a:ext>
            </a:extLst>
          </p:cNvPr>
          <p:cNvSpPr>
            <a:spLocks noGrp="1" noChangeArrowheads="1"/>
          </p:cNvSpPr>
          <p:nvPr>
            <p:ph type="title"/>
          </p:nvPr>
        </p:nvSpPr>
        <p:spPr>
          <a:xfrm>
            <a:off x="476722" y="-124994"/>
            <a:ext cx="8229600" cy="1143000"/>
          </a:xfrm>
        </p:spPr>
        <p:txBody>
          <a:bodyPr/>
          <a:lstStyle/>
          <a:p>
            <a:pPr eaLnBrk="1" hangingPunct="1"/>
            <a:r>
              <a:rPr lang="en-US" altLang="en-US" dirty="0">
                <a:solidFill>
                  <a:schemeClr val="tx1"/>
                </a:solidFill>
                <a:latin typeface="Twinkl" pitchFamily="2" charset="0"/>
              </a:rPr>
              <a:t>Tapestry</a:t>
            </a:r>
          </a:p>
        </p:txBody>
      </p:sp>
      <p:sp>
        <p:nvSpPr>
          <p:cNvPr id="30723" name="Rectangle 3">
            <a:extLst>
              <a:ext uri="{FF2B5EF4-FFF2-40B4-BE49-F238E27FC236}">
                <a16:creationId xmlns:a16="http://schemas.microsoft.com/office/drawing/2014/main" id="{8F342D24-6A36-4CCB-BBC9-8AFFCF717F35}"/>
              </a:ext>
            </a:extLst>
          </p:cNvPr>
          <p:cNvSpPr>
            <a:spLocks noGrp="1" noChangeArrowheads="1"/>
          </p:cNvSpPr>
          <p:nvPr>
            <p:ph type="body" idx="1"/>
          </p:nvPr>
        </p:nvSpPr>
        <p:spPr>
          <a:xfrm>
            <a:off x="437678" y="1018006"/>
            <a:ext cx="8229600" cy="4525963"/>
          </a:xfrm>
        </p:spPr>
        <p:txBody>
          <a:bodyPr/>
          <a:lstStyle/>
          <a:p>
            <a:pPr eaLnBrk="1" hangingPunct="1"/>
            <a:r>
              <a:rPr lang="en-US" altLang="en-US" sz="1800" dirty="0">
                <a:latin typeface="Twinkl" pitchFamily="2" charset="0"/>
              </a:rPr>
              <a:t>We use each Child’s Tapestry Learning Journal as </a:t>
            </a:r>
            <a:r>
              <a:rPr lang="en-US" altLang="en-US" sz="1800" b="1" dirty="0">
                <a:latin typeface="Twinkl" pitchFamily="2" charset="0"/>
              </a:rPr>
              <a:t>part </a:t>
            </a:r>
            <a:r>
              <a:rPr lang="en-US" altLang="en-US" sz="1800" dirty="0">
                <a:latin typeface="Twinkl" pitchFamily="2" charset="0"/>
              </a:rPr>
              <a:t>of the evidence we collect to show their journey towards achieving the Early Learning Goals in each area of Learning. </a:t>
            </a:r>
            <a:endParaRPr lang="en-US" sz="1800" dirty="0">
              <a:latin typeface="Twinkl" pitchFamily="2" charset="0"/>
            </a:endParaRPr>
          </a:p>
          <a:p>
            <a:r>
              <a:rPr lang="en-US" altLang="en-US" sz="1800" dirty="0">
                <a:latin typeface="Twinkl" pitchFamily="2" charset="0"/>
              </a:rPr>
              <a:t>With the revised EYFS framework the requirements for evidence gathering have reduced. Therefore, for parents who have had children in the EYFS here before, you are likely to find that less evidence will now be recorded in the form of Tapestry observations. We see this as a positive change that enables staff to spend more quality time interacting with children, forming relationships and guiding their learning through play.</a:t>
            </a:r>
          </a:p>
          <a:p>
            <a:pPr eaLnBrk="1" hangingPunct="1"/>
            <a:r>
              <a:rPr lang="en-US" altLang="en-US" sz="1800" dirty="0">
                <a:latin typeface="Twinkl" pitchFamily="2" charset="0"/>
              </a:rPr>
              <a:t>As always your child’s safety is paramount to us therefore you should by now have signed and returned your Tapestry contract confirming appropriate use of the site.</a:t>
            </a:r>
          </a:p>
          <a:p>
            <a:pPr eaLnBrk="1" hangingPunct="1"/>
            <a:r>
              <a:rPr lang="en-US" altLang="en-US" sz="1800" dirty="0">
                <a:solidFill>
                  <a:schemeClr val="accent4"/>
                </a:solidFill>
                <a:latin typeface="Twinkl" pitchFamily="2" charset="0"/>
              </a:rPr>
              <a:t>You should have received your login details by now so that you can begin to track your child’s learning. </a:t>
            </a:r>
            <a:r>
              <a:rPr lang="en-US" altLang="en-US" sz="1800" dirty="0">
                <a:latin typeface="Twinkl" pitchFamily="2" charset="0"/>
              </a:rPr>
              <a:t>Any problems please speak to the office.</a:t>
            </a:r>
          </a:p>
        </p:txBody>
      </p:sp>
      <p:pic>
        <p:nvPicPr>
          <p:cNvPr id="30724" name="Picture 5" descr="Tapestry Logo">
            <a:extLst>
              <a:ext uri="{FF2B5EF4-FFF2-40B4-BE49-F238E27FC236}">
                <a16:creationId xmlns:a16="http://schemas.microsoft.com/office/drawing/2014/main" id="{769561B3-9401-4E53-AEFF-248D41D33E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678" y="260648"/>
            <a:ext cx="2808287"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E756F-1FA3-4CB8-A4ED-B4025455C6F0}"/>
              </a:ext>
            </a:extLst>
          </p:cNvPr>
          <p:cNvSpPr>
            <a:spLocks noGrp="1"/>
          </p:cNvSpPr>
          <p:nvPr>
            <p:ph type="title"/>
          </p:nvPr>
        </p:nvSpPr>
        <p:spPr/>
        <p:txBody>
          <a:bodyPr/>
          <a:lstStyle/>
          <a:p>
            <a:r>
              <a:rPr lang="en-US" dirty="0">
                <a:latin typeface="Twinkl" pitchFamily="2" charset="0"/>
              </a:rPr>
              <a:t>Parent Overviews</a:t>
            </a:r>
            <a:endParaRPr lang="en-GB" dirty="0">
              <a:latin typeface="Twinkl" pitchFamily="2" charset="0"/>
            </a:endParaRPr>
          </a:p>
        </p:txBody>
      </p:sp>
      <p:sp>
        <p:nvSpPr>
          <p:cNvPr id="3" name="Content Placeholder 2">
            <a:extLst>
              <a:ext uri="{FF2B5EF4-FFF2-40B4-BE49-F238E27FC236}">
                <a16:creationId xmlns:a16="http://schemas.microsoft.com/office/drawing/2014/main" id="{2439D4B7-3D6D-4285-A098-64A6F41DD26B}"/>
              </a:ext>
            </a:extLst>
          </p:cNvPr>
          <p:cNvSpPr>
            <a:spLocks noGrp="1"/>
          </p:cNvSpPr>
          <p:nvPr>
            <p:ph idx="1"/>
          </p:nvPr>
        </p:nvSpPr>
        <p:spPr>
          <a:xfrm>
            <a:off x="457200" y="1441925"/>
            <a:ext cx="8229600" cy="4525963"/>
          </a:xfrm>
        </p:spPr>
        <p:txBody>
          <a:bodyPr/>
          <a:lstStyle/>
          <a:p>
            <a:r>
              <a:rPr lang="en-US" sz="2800" dirty="0">
                <a:latin typeface="Twinkl" pitchFamily="2" charset="0"/>
              </a:rPr>
              <a:t>We will upload a ‘Parent Overview’ to the school website each week which will give you an idea of the learning planned for each area and allow you to support at home. The </a:t>
            </a:r>
            <a:r>
              <a:rPr lang="en-US" sz="2800" dirty="0" err="1">
                <a:latin typeface="Twinkl" pitchFamily="2" charset="0"/>
              </a:rPr>
              <a:t>maths</a:t>
            </a:r>
            <a:r>
              <a:rPr lang="en-US" sz="2800" dirty="0">
                <a:latin typeface="Twinkl" pitchFamily="2" charset="0"/>
              </a:rPr>
              <a:t> and phonics challenges will also show you our current learning.</a:t>
            </a:r>
            <a:endParaRPr lang="en-GB" sz="2800" dirty="0">
              <a:latin typeface="Twinkl" pitchFamily="2" charset="0"/>
            </a:endParaRPr>
          </a:p>
        </p:txBody>
      </p:sp>
    </p:spTree>
    <p:extLst>
      <p:ext uri="{BB962C8B-B14F-4D97-AF65-F5344CB8AC3E}">
        <p14:creationId xmlns:p14="http://schemas.microsoft.com/office/powerpoint/2010/main" val="25803281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62DBBC4F-C6C1-40F4-A763-58A4A20134C3}"/>
              </a:ext>
            </a:extLst>
          </p:cNvPr>
          <p:cNvSpPr>
            <a:spLocks noGrp="1" noChangeArrowheads="1"/>
          </p:cNvSpPr>
          <p:nvPr>
            <p:ph type="title"/>
          </p:nvPr>
        </p:nvSpPr>
        <p:spPr>
          <a:xfrm>
            <a:off x="470641" y="0"/>
            <a:ext cx="8229600" cy="1143000"/>
          </a:xfrm>
        </p:spPr>
        <p:txBody>
          <a:bodyPr/>
          <a:lstStyle/>
          <a:p>
            <a:r>
              <a:rPr lang="en-GB" altLang="en-US" dirty="0">
                <a:latin typeface="Twinkl" pitchFamily="2" charset="0"/>
              </a:rPr>
              <a:t>Behaviour Charter</a:t>
            </a:r>
          </a:p>
        </p:txBody>
      </p:sp>
      <p:sp>
        <p:nvSpPr>
          <p:cNvPr id="34819" name="Content Placeholder 2">
            <a:extLst>
              <a:ext uri="{FF2B5EF4-FFF2-40B4-BE49-F238E27FC236}">
                <a16:creationId xmlns:a16="http://schemas.microsoft.com/office/drawing/2014/main" id="{F6ACCCFC-BF69-497B-AB78-64547C0F2357}"/>
              </a:ext>
            </a:extLst>
          </p:cNvPr>
          <p:cNvSpPr>
            <a:spLocks noGrp="1" noChangeArrowheads="1"/>
          </p:cNvSpPr>
          <p:nvPr>
            <p:ph idx="1"/>
          </p:nvPr>
        </p:nvSpPr>
        <p:spPr>
          <a:xfrm>
            <a:off x="252369" y="1055215"/>
            <a:ext cx="4679064" cy="4525963"/>
          </a:xfrm>
        </p:spPr>
        <p:txBody>
          <a:bodyPr/>
          <a:lstStyle/>
          <a:p>
            <a:pPr marL="0" indent="0">
              <a:buNone/>
            </a:pPr>
            <a:r>
              <a:rPr lang="en-US" altLang="en-US" sz="2400" dirty="0">
                <a:latin typeface="Twinkl" pitchFamily="2" charset="0"/>
              </a:rPr>
              <a:t>At The Academy, we have a charter which reminds the children how they should behave in order to keep everyone safe and happy. As the year progresses we refer to the charter frequently, discussing </a:t>
            </a:r>
            <a:r>
              <a:rPr lang="en-US" altLang="en-US" sz="2400" dirty="0" err="1">
                <a:latin typeface="Twinkl" pitchFamily="2" charset="0"/>
              </a:rPr>
              <a:t>behaviour</a:t>
            </a:r>
            <a:r>
              <a:rPr lang="en-US" altLang="en-US" sz="2400" dirty="0">
                <a:latin typeface="Twinkl" pitchFamily="2" charset="0"/>
              </a:rPr>
              <a:t> choices in terms of being </a:t>
            </a:r>
            <a:r>
              <a:rPr lang="en-US" altLang="en-US" sz="2400" b="1" dirty="0">
                <a:latin typeface="Twinkl" pitchFamily="2" charset="0"/>
              </a:rPr>
              <a:t>READY</a:t>
            </a:r>
            <a:r>
              <a:rPr lang="en-US" altLang="en-US" sz="2400" dirty="0">
                <a:latin typeface="Twinkl" pitchFamily="2" charset="0"/>
              </a:rPr>
              <a:t> to learn, </a:t>
            </a:r>
            <a:r>
              <a:rPr lang="en-US" altLang="en-US" sz="2400" b="1" dirty="0">
                <a:latin typeface="Twinkl" pitchFamily="2" charset="0"/>
              </a:rPr>
              <a:t>RESPECTFUL </a:t>
            </a:r>
            <a:r>
              <a:rPr lang="en-US" altLang="en-US" sz="2400" dirty="0">
                <a:latin typeface="Twinkl" pitchFamily="2" charset="0"/>
              </a:rPr>
              <a:t>of others and of property and </a:t>
            </a:r>
            <a:r>
              <a:rPr lang="en-US" altLang="en-US" sz="2400" b="1" dirty="0">
                <a:latin typeface="Twinkl" pitchFamily="2" charset="0"/>
              </a:rPr>
              <a:t>SAFE </a:t>
            </a:r>
            <a:r>
              <a:rPr lang="en-US" altLang="en-US" sz="2400" dirty="0">
                <a:latin typeface="Twinkl" pitchFamily="2" charset="0"/>
              </a:rPr>
              <a:t>at all times.</a:t>
            </a:r>
          </a:p>
        </p:txBody>
      </p:sp>
      <p:pic>
        <p:nvPicPr>
          <p:cNvPr id="2" name="Picture 1"/>
          <p:cNvPicPr>
            <a:picLocks noChangeAspect="1"/>
          </p:cNvPicPr>
          <p:nvPr/>
        </p:nvPicPr>
        <p:blipFill>
          <a:blip r:embed="rId3"/>
          <a:stretch>
            <a:fillRect/>
          </a:stretch>
        </p:blipFill>
        <p:spPr>
          <a:xfrm>
            <a:off x="5273736" y="836712"/>
            <a:ext cx="3399623" cy="4456397"/>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BB5B6034-1C42-6EE6-2D04-499838DE0459}"/>
              </a:ext>
            </a:extLst>
          </p:cNvPr>
          <p:cNvSpPr>
            <a:spLocks noGrp="1"/>
          </p:cNvSpPr>
          <p:nvPr>
            <p:ph idx="1"/>
          </p:nvPr>
        </p:nvSpPr>
        <p:spPr>
          <a:xfrm>
            <a:off x="284672" y="1025105"/>
            <a:ext cx="8229600" cy="3562680"/>
          </a:xfrm>
        </p:spPr>
        <p:txBody>
          <a:bodyPr/>
          <a:lstStyle/>
          <a:p>
            <a:pPr marL="0" indent="0">
              <a:buNone/>
            </a:pPr>
            <a:r>
              <a:rPr lang="en-US" sz="1800" dirty="0">
                <a:latin typeface="Twinkl" pitchFamily="2" charset="0"/>
                <a:ea typeface="+mn-lt"/>
                <a:cs typeface="+mn-lt"/>
              </a:rPr>
              <a:t>At The </a:t>
            </a:r>
            <a:r>
              <a:rPr lang="en-US" sz="1800" dirty="0" err="1">
                <a:latin typeface="Twinkl" pitchFamily="2" charset="0"/>
                <a:ea typeface="+mn-lt"/>
                <a:cs typeface="+mn-lt"/>
              </a:rPr>
              <a:t>Southwater</a:t>
            </a:r>
            <a:r>
              <a:rPr lang="en-US" sz="1800" dirty="0">
                <a:latin typeface="Twinkl" pitchFamily="2" charset="0"/>
                <a:ea typeface="+mn-lt"/>
                <a:cs typeface="+mn-lt"/>
              </a:rPr>
              <a:t> Infant Academy we believe that positive </a:t>
            </a:r>
            <a:r>
              <a:rPr lang="en-US" sz="1800" dirty="0" err="1">
                <a:latin typeface="Twinkl" pitchFamily="2" charset="0"/>
                <a:ea typeface="+mn-lt"/>
                <a:cs typeface="+mn-lt"/>
              </a:rPr>
              <a:t>behaviour</a:t>
            </a:r>
            <a:r>
              <a:rPr lang="en-US" sz="1800" dirty="0">
                <a:latin typeface="Twinkl" pitchFamily="2" charset="0"/>
                <a:ea typeface="+mn-lt"/>
                <a:cs typeface="+mn-lt"/>
              </a:rPr>
              <a:t> management: </a:t>
            </a:r>
            <a:endParaRPr lang="en-US" sz="1800" dirty="0">
              <a:latin typeface="Twinkl" pitchFamily="2" charset="0"/>
            </a:endParaRPr>
          </a:p>
          <a:p>
            <a:r>
              <a:rPr lang="en-US" sz="1800" dirty="0">
                <a:latin typeface="Twinkl" pitchFamily="2" charset="0"/>
                <a:ea typeface="+mn-lt"/>
                <a:cs typeface="+mn-lt"/>
              </a:rPr>
              <a:t>Is value led </a:t>
            </a:r>
            <a:endParaRPr lang="en-US" sz="1800" dirty="0">
              <a:latin typeface="Twinkl" pitchFamily="2" charset="0"/>
            </a:endParaRPr>
          </a:p>
          <a:p>
            <a:r>
              <a:rPr lang="en-US" sz="1800" dirty="0">
                <a:latin typeface="Twinkl" pitchFamily="2" charset="0"/>
                <a:ea typeface="+mn-lt"/>
                <a:cs typeface="+mn-lt"/>
              </a:rPr>
              <a:t>Sets high expectations </a:t>
            </a:r>
            <a:endParaRPr lang="en-US" sz="1800" dirty="0">
              <a:latin typeface="Twinkl" pitchFamily="2" charset="0"/>
            </a:endParaRPr>
          </a:p>
          <a:p>
            <a:r>
              <a:rPr lang="en-US" sz="1800" dirty="0">
                <a:latin typeface="Twinkl" pitchFamily="2" charset="0"/>
                <a:ea typeface="+mn-lt"/>
                <a:cs typeface="+mn-lt"/>
              </a:rPr>
              <a:t>Establishes and maintains clear boundaries </a:t>
            </a:r>
            <a:endParaRPr lang="en-US" sz="1800" dirty="0">
              <a:latin typeface="Twinkl" pitchFamily="2" charset="0"/>
            </a:endParaRPr>
          </a:p>
          <a:p>
            <a:r>
              <a:rPr lang="en-US" sz="1800" dirty="0">
                <a:latin typeface="Twinkl" pitchFamily="2" charset="0"/>
                <a:ea typeface="+mn-lt"/>
                <a:cs typeface="+mn-lt"/>
              </a:rPr>
              <a:t>Rewards positive </a:t>
            </a:r>
            <a:r>
              <a:rPr lang="en-US" sz="1800" dirty="0" err="1">
                <a:latin typeface="Twinkl" pitchFamily="2" charset="0"/>
                <a:ea typeface="+mn-lt"/>
                <a:cs typeface="+mn-lt"/>
              </a:rPr>
              <a:t>behaviour</a:t>
            </a:r>
            <a:r>
              <a:rPr lang="en-US" sz="1800" dirty="0">
                <a:latin typeface="Twinkl" pitchFamily="2" charset="0"/>
                <a:ea typeface="+mn-lt"/>
                <a:cs typeface="+mn-lt"/>
              </a:rPr>
              <a:t> </a:t>
            </a:r>
            <a:endParaRPr lang="en-US" sz="1800" dirty="0">
              <a:latin typeface="Twinkl" pitchFamily="2" charset="0"/>
            </a:endParaRPr>
          </a:p>
          <a:p>
            <a:r>
              <a:rPr lang="en-US" sz="1800" dirty="0">
                <a:latin typeface="Twinkl" pitchFamily="2" charset="0"/>
                <a:ea typeface="+mn-lt"/>
                <a:cs typeface="+mn-lt"/>
              </a:rPr>
              <a:t>Uses reasonable consequences and restorative justice </a:t>
            </a:r>
          </a:p>
          <a:p>
            <a:pPr marL="0" indent="0">
              <a:buNone/>
            </a:pPr>
            <a:r>
              <a:rPr lang="en-US" sz="1800" dirty="0">
                <a:latin typeface="Twinkl" pitchFamily="2" charset="0"/>
                <a:ea typeface="+mn-lt"/>
                <a:cs typeface="+mn-lt"/>
              </a:rPr>
              <a:t>The Academy Values are known and respected by the school community and are displayed in each classroom and throughout the academy. They are taught in assemblies and throughout the PSHE </a:t>
            </a:r>
            <a:r>
              <a:rPr lang="en-US" sz="1800" dirty="0" err="1">
                <a:latin typeface="Twinkl" pitchFamily="2" charset="0"/>
                <a:ea typeface="+mn-lt"/>
                <a:cs typeface="+mn-lt"/>
              </a:rPr>
              <a:t>programme</a:t>
            </a:r>
            <a:r>
              <a:rPr lang="en-US" sz="1800" dirty="0">
                <a:latin typeface="Twinkl" pitchFamily="2" charset="0"/>
                <a:ea typeface="+mn-lt"/>
                <a:cs typeface="+mn-lt"/>
              </a:rPr>
              <a:t> and are revisited with the children at every opportunity. </a:t>
            </a:r>
          </a:p>
          <a:p>
            <a:endParaRPr lang="en-US" sz="1600" dirty="0">
              <a:latin typeface="SassoonPrimary" panose="020B0500000000000000" pitchFamily="34" charset="0"/>
            </a:endParaRPr>
          </a:p>
        </p:txBody>
      </p:sp>
      <p:sp>
        <p:nvSpPr>
          <p:cNvPr id="11" name="Title 1">
            <a:extLst>
              <a:ext uri="{FF2B5EF4-FFF2-40B4-BE49-F238E27FC236}">
                <a16:creationId xmlns:a16="http://schemas.microsoft.com/office/drawing/2014/main" id="{9FA30029-389C-EB10-BF54-6764502F7A15}"/>
              </a:ext>
            </a:extLst>
          </p:cNvPr>
          <p:cNvSpPr>
            <a:spLocks noGrp="1" noChangeArrowheads="1"/>
          </p:cNvSpPr>
          <p:nvPr>
            <p:ph type="title"/>
          </p:nvPr>
        </p:nvSpPr>
        <p:spPr>
          <a:xfrm>
            <a:off x="456264" y="-115019"/>
            <a:ext cx="8229600" cy="1143000"/>
          </a:xfrm>
        </p:spPr>
        <p:txBody>
          <a:bodyPr/>
          <a:lstStyle/>
          <a:p>
            <a:r>
              <a:rPr lang="en-GB" altLang="en-US" dirty="0">
                <a:latin typeface="Twinkl" pitchFamily="2" charset="0"/>
              </a:rPr>
              <a:t>Behaviour</a:t>
            </a:r>
          </a:p>
        </p:txBody>
      </p:sp>
    </p:spTree>
    <p:extLst>
      <p:ext uri="{BB962C8B-B14F-4D97-AF65-F5344CB8AC3E}">
        <p14:creationId xmlns:p14="http://schemas.microsoft.com/office/powerpoint/2010/main" val="33471556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a:extLst>
              <a:ext uri="{FF2B5EF4-FFF2-40B4-BE49-F238E27FC236}">
                <a16:creationId xmlns:a16="http://schemas.microsoft.com/office/drawing/2014/main" id="{BB5B6034-1C42-6EE6-2D04-499838DE0459}"/>
              </a:ext>
            </a:extLst>
          </p:cNvPr>
          <p:cNvSpPr>
            <a:spLocks noGrp="1"/>
          </p:cNvSpPr>
          <p:nvPr>
            <p:ph idx="1"/>
          </p:nvPr>
        </p:nvSpPr>
        <p:spPr>
          <a:xfrm>
            <a:off x="313427" y="0"/>
            <a:ext cx="8229600" cy="4525963"/>
          </a:xfrm>
        </p:spPr>
        <p:txBody>
          <a:bodyPr/>
          <a:lstStyle/>
          <a:p>
            <a:pPr>
              <a:buNone/>
            </a:pPr>
            <a:endParaRPr lang="en-US" sz="1800" b="1" dirty="0">
              <a:latin typeface="Twinkl" pitchFamily="2" charset="0"/>
              <a:ea typeface="+mn-lt"/>
              <a:cs typeface="+mn-lt"/>
            </a:endParaRPr>
          </a:p>
          <a:p>
            <a:pPr>
              <a:buNone/>
            </a:pPr>
            <a:r>
              <a:rPr lang="en-US" sz="1800" b="1" dirty="0">
                <a:latin typeface="Twinkl" pitchFamily="2" charset="0"/>
                <a:ea typeface="+mn-lt"/>
                <a:cs typeface="+mn-lt"/>
              </a:rPr>
              <a:t>Rewards </a:t>
            </a:r>
            <a:endParaRPr lang="en-GB" sz="1200" dirty="0">
              <a:latin typeface="Twinkl" pitchFamily="2" charset="0"/>
            </a:endParaRPr>
          </a:p>
          <a:p>
            <a:pPr marL="0" indent="0">
              <a:buNone/>
            </a:pPr>
            <a:r>
              <a:rPr lang="en-GB" sz="1600" dirty="0">
                <a:latin typeface="Twinkl" pitchFamily="2" charset="0"/>
              </a:rPr>
              <a:t>At </a:t>
            </a:r>
            <a:r>
              <a:rPr lang="en-GB" sz="1600" dirty="0" err="1">
                <a:latin typeface="Twinkl" pitchFamily="2" charset="0"/>
              </a:rPr>
              <a:t>Southwater</a:t>
            </a:r>
            <a:r>
              <a:rPr lang="en-GB" sz="1600" dirty="0">
                <a:latin typeface="Twinkl" pitchFamily="2" charset="0"/>
              </a:rPr>
              <a:t> Infants all members of staff recognise, model and celebrate the academy values at all times around the academy through informal and specific praise. Wherever possible, children’s best efforts will be celebrated through praise, display and performance. </a:t>
            </a:r>
            <a:r>
              <a:rPr lang="en-GB" sz="1600" dirty="0"/>
              <a:t>​</a:t>
            </a:r>
          </a:p>
          <a:p>
            <a:pPr marL="0" indent="0">
              <a:buNone/>
            </a:pPr>
            <a:endParaRPr lang="en-GB" sz="1600" b="1">
              <a:latin typeface="Twinkl" pitchFamily="2" charset="0"/>
            </a:endParaRPr>
          </a:p>
          <a:p>
            <a:pPr marL="0" indent="0">
              <a:buNone/>
            </a:pPr>
            <a:r>
              <a:rPr lang="en-GB" sz="1600" b="1">
                <a:latin typeface="Twinkl" pitchFamily="2" charset="0"/>
              </a:rPr>
              <a:t>Consequences </a:t>
            </a:r>
            <a:r>
              <a:rPr lang="en-GB" sz="1600" b="1" dirty="0">
                <a:latin typeface="Twinkl" pitchFamily="2" charset="0"/>
              </a:rPr>
              <a:t>of inappropriate behaviour and poor choices </a:t>
            </a:r>
            <a:r>
              <a:rPr lang="en-GB" sz="1600" dirty="0">
                <a:latin typeface="Twinkl" pitchFamily="2" charset="0"/>
              </a:rPr>
              <a:t>​</a:t>
            </a:r>
          </a:p>
          <a:p>
            <a:pPr marL="0" indent="0">
              <a:buNone/>
            </a:pPr>
            <a:r>
              <a:rPr lang="en-GB" sz="1600" dirty="0">
                <a:latin typeface="Twinkl" pitchFamily="2" charset="0"/>
              </a:rPr>
              <a:t>At </a:t>
            </a:r>
            <a:r>
              <a:rPr lang="en-GB" sz="1600" dirty="0" err="1">
                <a:latin typeface="Twinkl" pitchFamily="2" charset="0"/>
              </a:rPr>
              <a:t>Southwater</a:t>
            </a:r>
            <a:r>
              <a:rPr lang="en-GB" sz="1600" dirty="0">
                <a:latin typeface="Twinkl" pitchFamily="2" charset="0"/>
              </a:rPr>
              <a:t> Infants we recognise that there are, on occasion, times that mistakes can and will be made. The children are learning their way in the world and will need help and guidance at times. Our aim is to be proactive in supporting children to learn from mistakes and take ownership of their own choices. This may mean accepting a consequence for these actions. </a:t>
            </a:r>
            <a:r>
              <a:rPr lang="en-US" sz="1600" dirty="0">
                <a:latin typeface="Twinkl" pitchFamily="2" charset="0"/>
              </a:rPr>
              <a:t>​</a:t>
            </a:r>
          </a:p>
          <a:p>
            <a:pPr marL="0" indent="0">
              <a:buNone/>
            </a:pPr>
            <a:r>
              <a:rPr lang="en-GB" sz="1600" dirty="0">
                <a:latin typeface="Twinkl" pitchFamily="2" charset="0"/>
              </a:rPr>
              <a:t>At </a:t>
            </a:r>
            <a:r>
              <a:rPr lang="en-GB" sz="1600" dirty="0" err="1">
                <a:latin typeface="Twinkl" pitchFamily="2" charset="0"/>
              </a:rPr>
              <a:t>Southwater</a:t>
            </a:r>
            <a:r>
              <a:rPr lang="en-GB" sz="1600" dirty="0">
                <a:latin typeface="Twinkl" pitchFamily="2" charset="0"/>
              </a:rPr>
              <a:t> Infants we use a restorative approach to resolving and repairing conflict and tackling challenging behaviour.  All consequences have a learning outcome and aim to teach children that there are always repercussions for poor choices and inappropriate behaviour. Our goal is to help the children learn to make informed and positive decisions and to choose a better way. ​</a:t>
            </a:r>
          </a:p>
          <a:p>
            <a:pPr marL="0" indent="0">
              <a:buNone/>
            </a:pPr>
            <a:endParaRPr lang="en-US" sz="1800" dirty="0">
              <a:latin typeface="SassoonPrimary" panose="020B0500000000000000" pitchFamily="34" charset="0"/>
            </a:endParaRPr>
          </a:p>
        </p:txBody>
      </p:sp>
    </p:spTree>
    <p:extLst>
      <p:ext uri="{BB962C8B-B14F-4D97-AF65-F5344CB8AC3E}">
        <p14:creationId xmlns:p14="http://schemas.microsoft.com/office/powerpoint/2010/main" val="85091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1516F-5672-411F-BDB9-3371B4EABA93}"/>
              </a:ext>
            </a:extLst>
          </p:cNvPr>
          <p:cNvSpPr>
            <a:spLocks noGrp="1"/>
          </p:cNvSpPr>
          <p:nvPr>
            <p:ph type="title"/>
          </p:nvPr>
        </p:nvSpPr>
        <p:spPr/>
        <p:txBody>
          <a:bodyPr/>
          <a:lstStyle/>
          <a:p>
            <a:r>
              <a:rPr lang="en-GB" altLang="en-US" dirty="0">
                <a:latin typeface="Twinkl" pitchFamily="2" charset="0"/>
              </a:rPr>
              <a:t>Before and after school</a:t>
            </a:r>
            <a:endParaRPr lang="en-GB" dirty="0">
              <a:latin typeface="Twinkl" pitchFamily="2" charset="0"/>
            </a:endParaRPr>
          </a:p>
        </p:txBody>
      </p:sp>
      <p:sp>
        <p:nvSpPr>
          <p:cNvPr id="3" name="Content Placeholder 2">
            <a:extLst>
              <a:ext uri="{FF2B5EF4-FFF2-40B4-BE49-F238E27FC236}">
                <a16:creationId xmlns:a16="http://schemas.microsoft.com/office/drawing/2014/main" id="{F56CFD2B-F10A-4E27-8310-5955B775E6CB}"/>
              </a:ext>
            </a:extLst>
          </p:cNvPr>
          <p:cNvSpPr>
            <a:spLocks noGrp="1"/>
          </p:cNvSpPr>
          <p:nvPr>
            <p:ph idx="1"/>
          </p:nvPr>
        </p:nvSpPr>
        <p:spPr>
          <a:xfrm>
            <a:off x="457200" y="1355785"/>
            <a:ext cx="8229600" cy="4525963"/>
          </a:xfrm>
        </p:spPr>
        <p:txBody>
          <a:bodyPr/>
          <a:lstStyle/>
          <a:p>
            <a:pPr algn="ctr"/>
            <a:r>
              <a:rPr lang="en-US" dirty="0">
                <a:latin typeface="Twinkl" pitchFamily="2" charset="0"/>
              </a:rPr>
              <a:t>While waiting in our outdoor classroom areas to drop off or collect your children </a:t>
            </a:r>
            <a:r>
              <a:rPr lang="en-US" b="1" dirty="0">
                <a:latin typeface="Twinkl" pitchFamily="2" charset="0"/>
              </a:rPr>
              <a:t>please</a:t>
            </a:r>
            <a:r>
              <a:rPr lang="en-US" dirty="0">
                <a:latin typeface="Twinkl" pitchFamily="2" charset="0"/>
              </a:rPr>
              <a:t> support us and our EYFS environment by not allowing your children to play on or touch any of our equipment or resources that are carefully set up for use once school opens.</a:t>
            </a:r>
            <a:endParaRPr lang="en-GB" dirty="0">
              <a:latin typeface="Twinkl" pitchFamily="2" charset="0"/>
            </a:endParaRPr>
          </a:p>
        </p:txBody>
      </p:sp>
    </p:spTree>
    <p:extLst>
      <p:ext uri="{BB962C8B-B14F-4D97-AF65-F5344CB8AC3E}">
        <p14:creationId xmlns:p14="http://schemas.microsoft.com/office/powerpoint/2010/main" val="21892669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8EBB00E5-6783-4089-8A64-6731CBABBD61}"/>
              </a:ext>
            </a:extLst>
          </p:cNvPr>
          <p:cNvSpPr>
            <a:spLocks noGrp="1" noChangeArrowheads="1"/>
          </p:cNvSpPr>
          <p:nvPr>
            <p:ph type="title"/>
          </p:nvPr>
        </p:nvSpPr>
        <p:spPr>
          <a:xfrm>
            <a:off x="457200" y="44450"/>
            <a:ext cx="8229600" cy="1143000"/>
          </a:xfrm>
        </p:spPr>
        <p:txBody>
          <a:bodyPr/>
          <a:lstStyle/>
          <a:p>
            <a:pPr eaLnBrk="1" hangingPunct="1"/>
            <a:r>
              <a:rPr lang="en-US" altLang="en-US" dirty="0">
                <a:solidFill>
                  <a:schemeClr val="tx1"/>
                </a:solidFill>
                <a:latin typeface="Twinkl" pitchFamily="2" charset="0"/>
              </a:rPr>
              <a:t>Water Bottles</a:t>
            </a:r>
          </a:p>
        </p:txBody>
      </p:sp>
      <p:sp>
        <p:nvSpPr>
          <p:cNvPr id="36867" name="Rectangle 3">
            <a:extLst>
              <a:ext uri="{FF2B5EF4-FFF2-40B4-BE49-F238E27FC236}">
                <a16:creationId xmlns:a16="http://schemas.microsoft.com/office/drawing/2014/main" id="{F4B71FEB-E936-4A58-810C-A5DE6F1E4C14}"/>
              </a:ext>
            </a:extLst>
          </p:cNvPr>
          <p:cNvSpPr>
            <a:spLocks noGrp="1" noChangeArrowheads="1"/>
          </p:cNvSpPr>
          <p:nvPr>
            <p:ph type="body" idx="1"/>
          </p:nvPr>
        </p:nvSpPr>
        <p:spPr>
          <a:xfrm>
            <a:off x="179388" y="981075"/>
            <a:ext cx="8713787" cy="4525963"/>
          </a:xfrm>
        </p:spPr>
        <p:txBody>
          <a:bodyPr/>
          <a:lstStyle/>
          <a:p>
            <a:pPr eaLnBrk="1" hangingPunct="1"/>
            <a:r>
              <a:rPr lang="en-US" altLang="en-US" sz="2400" dirty="0">
                <a:latin typeface="Twinkl" pitchFamily="2" charset="0"/>
              </a:rPr>
              <a:t>It is expected that every child brings into school a named, sports type bottle each day filled with </a:t>
            </a:r>
            <a:r>
              <a:rPr lang="en-US" altLang="en-US" sz="2400" u="sng" dirty="0">
                <a:latin typeface="Twinkl" pitchFamily="2" charset="0"/>
              </a:rPr>
              <a:t>still, non-</a:t>
            </a:r>
            <a:r>
              <a:rPr lang="en-US" altLang="en-US" sz="2400" u="sng" dirty="0" err="1">
                <a:latin typeface="Twinkl" pitchFamily="2" charset="0"/>
              </a:rPr>
              <a:t>flavoured</a:t>
            </a:r>
            <a:r>
              <a:rPr lang="en-US" altLang="en-US" sz="2400" u="sng" dirty="0">
                <a:latin typeface="Twinkl" pitchFamily="2" charset="0"/>
              </a:rPr>
              <a:t> water only</a:t>
            </a:r>
            <a:r>
              <a:rPr lang="en-US" altLang="en-US" sz="2400" dirty="0">
                <a:latin typeface="Twinkl" pitchFamily="2" charset="0"/>
              </a:rPr>
              <a:t> in line with our academy healthy eating policy.</a:t>
            </a:r>
          </a:p>
          <a:p>
            <a:pPr eaLnBrk="1" hangingPunct="1"/>
            <a:r>
              <a:rPr lang="en-US" altLang="en-US" sz="2400" dirty="0">
                <a:latin typeface="Twinkl" pitchFamily="2" charset="0"/>
              </a:rPr>
              <a:t>Any squash or </a:t>
            </a:r>
            <a:r>
              <a:rPr lang="en-US" altLang="en-US" sz="2400" dirty="0" err="1">
                <a:latin typeface="Twinkl" pitchFamily="2" charset="0"/>
              </a:rPr>
              <a:t>flavoured</a:t>
            </a:r>
            <a:r>
              <a:rPr lang="en-US" altLang="en-US" sz="2400" dirty="0">
                <a:latin typeface="Twinkl" pitchFamily="2" charset="0"/>
              </a:rPr>
              <a:t> water will have to be tipped away and replaced with tap water in school.</a:t>
            </a:r>
          </a:p>
          <a:p>
            <a:pPr eaLnBrk="1" hangingPunct="1"/>
            <a:r>
              <a:rPr lang="en-US" altLang="en-US" sz="2400" dirty="0">
                <a:latin typeface="Twinkl" pitchFamily="2" charset="0"/>
              </a:rPr>
              <a:t>As with </a:t>
            </a:r>
            <a:r>
              <a:rPr lang="en-US" altLang="en-US" sz="2400" b="1" dirty="0">
                <a:latin typeface="Twinkl" pitchFamily="2" charset="0"/>
              </a:rPr>
              <a:t>anything</a:t>
            </a:r>
            <a:r>
              <a:rPr lang="en-US" altLang="en-US" sz="2400" dirty="0">
                <a:latin typeface="Twinkl" pitchFamily="2" charset="0"/>
              </a:rPr>
              <a:t> bought into the academy this should be </a:t>
            </a:r>
            <a:r>
              <a:rPr lang="en-US" altLang="en-US" sz="2400" b="1" dirty="0">
                <a:latin typeface="Twinkl" pitchFamily="2" charset="0"/>
              </a:rPr>
              <a:t>clearly named</a:t>
            </a:r>
            <a:r>
              <a:rPr lang="en-US" altLang="en-US" sz="2400" dirty="0">
                <a:latin typeface="Twinkl" pitchFamily="2" charset="0"/>
              </a:rPr>
              <a:t>.</a:t>
            </a:r>
          </a:p>
          <a:p>
            <a:pPr eaLnBrk="1" hangingPunct="1"/>
            <a:r>
              <a:rPr lang="en-US" altLang="en-US" sz="2400" b="1" dirty="0">
                <a:latin typeface="Twinkl" pitchFamily="2" charset="0"/>
              </a:rPr>
              <a:t>Please DO NOT place water bottles in book bags. We lose many books each year from water damage and cannot always afford to replace them!</a:t>
            </a:r>
          </a:p>
        </p:txBody>
      </p:sp>
      <p:pic>
        <p:nvPicPr>
          <p:cNvPr id="36868" name="Picture 4" descr="C:\Users\hwilmer\AppData\Local\Microsoft\Windows\Temporary Internet Files\Content.IE5\24UM7HY7\mineral-33734_640[1].png">
            <a:extLst>
              <a:ext uri="{FF2B5EF4-FFF2-40B4-BE49-F238E27FC236}">
                <a16:creationId xmlns:a16="http://schemas.microsoft.com/office/drawing/2014/main" id="{D228F39D-BC01-40DC-B598-28682B59620D}"/>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572320" y="4235156"/>
            <a:ext cx="571680" cy="1145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8EBB00E5-6783-4089-8A64-6731CBABBD61}"/>
              </a:ext>
            </a:extLst>
          </p:cNvPr>
          <p:cNvSpPr>
            <a:spLocks noGrp="1" noChangeArrowheads="1"/>
          </p:cNvSpPr>
          <p:nvPr>
            <p:ph type="title"/>
          </p:nvPr>
        </p:nvSpPr>
        <p:spPr>
          <a:xfrm>
            <a:off x="457200" y="44450"/>
            <a:ext cx="8229600" cy="1143000"/>
          </a:xfrm>
        </p:spPr>
        <p:txBody>
          <a:bodyPr/>
          <a:lstStyle/>
          <a:p>
            <a:r>
              <a:rPr lang="en-US" altLang="en-US" dirty="0">
                <a:solidFill>
                  <a:schemeClr val="tx1"/>
                </a:solidFill>
                <a:latin typeface="Twinkl" pitchFamily="2" charset="0"/>
              </a:rPr>
              <a:t>Lunches</a:t>
            </a:r>
            <a:endParaRPr lang="en-US" dirty="0">
              <a:latin typeface="Twinkl" pitchFamily="2" charset="0"/>
            </a:endParaRPr>
          </a:p>
        </p:txBody>
      </p:sp>
      <p:sp>
        <p:nvSpPr>
          <p:cNvPr id="36867" name="Rectangle 3">
            <a:extLst>
              <a:ext uri="{FF2B5EF4-FFF2-40B4-BE49-F238E27FC236}">
                <a16:creationId xmlns:a16="http://schemas.microsoft.com/office/drawing/2014/main" id="{F4B71FEB-E936-4A58-810C-A5DE6F1E4C14}"/>
              </a:ext>
            </a:extLst>
          </p:cNvPr>
          <p:cNvSpPr>
            <a:spLocks noGrp="1" noChangeArrowheads="1"/>
          </p:cNvSpPr>
          <p:nvPr>
            <p:ph type="body" idx="1"/>
          </p:nvPr>
        </p:nvSpPr>
        <p:spPr>
          <a:xfrm>
            <a:off x="179388" y="981075"/>
            <a:ext cx="8713787" cy="4525963"/>
          </a:xfrm>
        </p:spPr>
        <p:txBody>
          <a:bodyPr/>
          <a:lstStyle/>
          <a:p>
            <a:pPr eaLnBrk="1" hangingPunct="1"/>
            <a:r>
              <a:rPr lang="en-US" altLang="en-US" sz="2400" dirty="0">
                <a:latin typeface="Twinkl" pitchFamily="2" charset="0"/>
              </a:rPr>
              <a:t>Please ensure that hot lunches are ordered in advance through Easy Lunch.</a:t>
            </a:r>
          </a:p>
          <a:p>
            <a:pPr eaLnBrk="1" hangingPunct="1"/>
            <a:r>
              <a:rPr lang="en-US" altLang="en-US" sz="2400" dirty="0">
                <a:latin typeface="Twinkl" pitchFamily="2" charset="0"/>
              </a:rPr>
              <a:t>If children are bringing a packed lunch please remember these should contain a healthy balanced meal and should include no sweets or chocolate bars.</a:t>
            </a:r>
          </a:p>
          <a:p>
            <a:r>
              <a:rPr lang="en-US" altLang="en-US" sz="2400" dirty="0">
                <a:latin typeface="Twinkl" pitchFamily="2" charset="0"/>
              </a:rPr>
              <a:t>Please be aware that we are a NUT FREE school.</a:t>
            </a:r>
          </a:p>
        </p:txBody>
      </p:sp>
      <p:pic>
        <p:nvPicPr>
          <p:cNvPr id="36868" name="Picture 4" descr="C:\Users\hwilmer\AppData\Local\Microsoft\Windows\Temporary Internet Files\Content.IE5\24UM7HY7\mineral-33734_640[1].png">
            <a:extLst>
              <a:ext uri="{FF2B5EF4-FFF2-40B4-BE49-F238E27FC236}">
                <a16:creationId xmlns:a16="http://schemas.microsoft.com/office/drawing/2014/main" id="{D228F39D-BC01-40DC-B598-28682B59620D}"/>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572320" y="4235156"/>
            <a:ext cx="571680" cy="1145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3795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7306ECE2-7E6E-4284-B57B-42A1E568AB3F}"/>
              </a:ext>
            </a:extLst>
          </p:cNvPr>
          <p:cNvSpPr>
            <a:spLocks noGrp="1" noChangeArrowheads="1"/>
          </p:cNvSpPr>
          <p:nvPr>
            <p:ph type="title"/>
          </p:nvPr>
        </p:nvSpPr>
        <p:spPr>
          <a:xfrm>
            <a:off x="457200" y="44450"/>
            <a:ext cx="8229600" cy="1143000"/>
          </a:xfrm>
        </p:spPr>
        <p:txBody>
          <a:bodyPr/>
          <a:lstStyle/>
          <a:p>
            <a:pPr eaLnBrk="1" hangingPunct="1"/>
            <a:r>
              <a:rPr lang="en-US" altLang="en-US" dirty="0">
                <a:solidFill>
                  <a:schemeClr val="accent4"/>
                </a:solidFill>
                <a:latin typeface="Twinkl" pitchFamily="2" charset="0"/>
              </a:rPr>
              <a:t>Absence and Lateness</a:t>
            </a:r>
          </a:p>
        </p:txBody>
      </p:sp>
      <p:sp>
        <p:nvSpPr>
          <p:cNvPr id="38915" name="Rectangle 3">
            <a:extLst>
              <a:ext uri="{FF2B5EF4-FFF2-40B4-BE49-F238E27FC236}">
                <a16:creationId xmlns:a16="http://schemas.microsoft.com/office/drawing/2014/main" id="{CB8ED9BE-1070-4D88-A78C-22051301A2F3}"/>
              </a:ext>
            </a:extLst>
          </p:cNvPr>
          <p:cNvSpPr>
            <a:spLocks noGrp="1" noChangeArrowheads="1"/>
          </p:cNvSpPr>
          <p:nvPr>
            <p:ph type="body" idx="1"/>
          </p:nvPr>
        </p:nvSpPr>
        <p:spPr>
          <a:xfrm>
            <a:off x="457200" y="1052736"/>
            <a:ext cx="8229600" cy="4525962"/>
          </a:xfrm>
        </p:spPr>
        <p:txBody>
          <a:bodyPr/>
          <a:lstStyle/>
          <a:p>
            <a:pPr eaLnBrk="1" hangingPunct="1"/>
            <a:r>
              <a:rPr lang="en-US" altLang="en-US" sz="2500" dirty="0">
                <a:solidFill>
                  <a:schemeClr val="accent4"/>
                </a:solidFill>
                <a:latin typeface="Twinkl" pitchFamily="2" charset="0"/>
              </a:rPr>
              <a:t>If your child is going to be late or absent for any reason, please ring the academy office when it opens at 8.30am so that the class teacher can be informed.</a:t>
            </a:r>
          </a:p>
          <a:p>
            <a:r>
              <a:rPr lang="en-US" altLang="en-US" sz="2500" dirty="0">
                <a:solidFill>
                  <a:schemeClr val="accent4"/>
                </a:solidFill>
                <a:latin typeface="Twinkl" pitchFamily="2" charset="0"/>
              </a:rPr>
              <a:t>Please do not report absence using Tapestry.</a:t>
            </a:r>
          </a:p>
          <a:p>
            <a:pPr eaLnBrk="1" hangingPunct="1"/>
            <a:r>
              <a:rPr lang="en-US" altLang="en-US" sz="2500" dirty="0">
                <a:latin typeface="Twinkl" pitchFamily="2" charset="0"/>
              </a:rPr>
              <a:t>Please be reminded that holidays during term time </a:t>
            </a:r>
            <a:r>
              <a:rPr lang="en-US" altLang="en-US" sz="2500" u="sng" dirty="0">
                <a:latin typeface="Twinkl" pitchFamily="2" charset="0"/>
              </a:rPr>
              <a:t>will not </a:t>
            </a:r>
            <a:r>
              <a:rPr lang="en-US" altLang="en-US" sz="2500" dirty="0">
                <a:latin typeface="Twinkl" pitchFamily="2" charset="0"/>
              </a:rPr>
              <a:t>be </a:t>
            </a:r>
            <a:r>
              <a:rPr lang="en-US" altLang="en-US" sz="2500" dirty="0" err="1">
                <a:latin typeface="Twinkl" pitchFamily="2" charset="0"/>
              </a:rPr>
              <a:t>authorised</a:t>
            </a:r>
            <a:r>
              <a:rPr lang="en-US" altLang="en-US" sz="2500" dirty="0">
                <a:latin typeface="Twinkl" pitchFamily="2" charset="0"/>
              </a:rPr>
              <a:t>. </a:t>
            </a:r>
          </a:p>
        </p:txBody>
      </p:sp>
      <p:pic>
        <p:nvPicPr>
          <p:cNvPr id="38916" name="Picture 7" descr="C:\Users\hwilmer\AppData\Local\Microsoft\Windows\Temporary Internet Files\Content.IE5\K2TAZIO6\phone_logo[1].gif">
            <a:extLst>
              <a:ext uri="{FF2B5EF4-FFF2-40B4-BE49-F238E27FC236}">
                <a16:creationId xmlns:a16="http://schemas.microsoft.com/office/drawing/2014/main" id="{11C351C3-C8D1-4F7D-9DC5-B2B340370809}"/>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651750" y="-27384"/>
            <a:ext cx="1492250" cy="147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784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FE1548F1-E5FF-4990-B131-4234F0BA60A3}"/>
              </a:ext>
            </a:extLst>
          </p:cNvPr>
          <p:cNvSpPr>
            <a:spLocks noGrp="1" noChangeArrowheads="1"/>
          </p:cNvSpPr>
          <p:nvPr>
            <p:ph type="title"/>
          </p:nvPr>
        </p:nvSpPr>
        <p:spPr>
          <a:xfrm>
            <a:off x="457200" y="44450"/>
            <a:ext cx="8229600" cy="1728366"/>
          </a:xfrm>
        </p:spPr>
        <p:txBody>
          <a:bodyPr/>
          <a:lstStyle/>
          <a:p>
            <a:pPr eaLnBrk="1" hangingPunct="1"/>
            <a:r>
              <a:rPr lang="en-US" altLang="en-US" dirty="0">
                <a:solidFill>
                  <a:schemeClr val="accent4"/>
                </a:solidFill>
                <a:latin typeface="Twinkl" pitchFamily="2" charset="0"/>
              </a:rPr>
              <a:t>PE</a:t>
            </a:r>
          </a:p>
        </p:txBody>
      </p:sp>
      <p:sp>
        <p:nvSpPr>
          <p:cNvPr id="45059" name="Rectangle 3">
            <a:extLst>
              <a:ext uri="{FF2B5EF4-FFF2-40B4-BE49-F238E27FC236}">
                <a16:creationId xmlns:a16="http://schemas.microsoft.com/office/drawing/2014/main" id="{EED2BE52-AEA7-4765-9065-666D3540A77F}"/>
              </a:ext>
            </a:extLst>
          </p:cNvPr>
          <p:cNvSpPr>
            <a:spLocks noGrp="1" noChangeArrowheads="1"/>
          </p:cNvSpPr>
          <p:nvPr>
            <p:ph type="body" idx="1"/>
          </p:nvPr>
        </p:nvSpPr>
        <p:spPr>
          <a:xfrm>
            <a:off x="346497" y="1424810"/>
            <a:ext cx="8691562" cy="4525963"/>
          </a:xfrm>
        </p:spPr>
        <p:txBody>
          <a:bodyPr/>
          <a:lstStyle/>
          <a:p>
            <a:pPr eaLnBrk="1" hangingPunct="1">
              <a:defRPr/>
            </a:pPr>
            <a:r>
              <a:rPr lang="en-US" altLang="en-US" sz="2000" dirty="0">
                <a:solidFill>
                  <a:schemeClr val="accent4"/>
                </a:solidFill>
                <a:latin typeface="Twinkl" pitchFamily="2" charset="0"/>
              </a:rPr>
              <a:t>In the EYFS we will do PE on a Monday, and this will start on Monday 28th September. </a:t>
            </a:r>
          </a:p>
          <a:p>
            <a:pPr eaLnBrk="1" hangingPunct="1">
              <a:defRPr/>
            </a:pPr>
            <a:r>
              <a:rPr lang="en-US" altLang="en-US" sz="2000" dirty="0">
                <a:solidFill>
                  <a:schemeClr val="accent4"/>
                </a:solidFill>
                <a:latin typeface="Twinkl" pitchFamily="2" charset="0"/>
              </a:rPr>
              <a:t>Please send your child to The Academy in their PE kits every Monday from this date.</a:t>
            </a:r>
          </a:p>
          <a:p>
            <a:pPr eaLnBrk="1" hangingPunct="1">
              <a:defRPr/>
            </a:pPr>
            <a:r>
              <a:rPr lang="en-US" altLang="en-US" sz="2000" dirty="0">
                <a:solidFill>
                  <a:schemeClr val="accent4"/>
                </a:solidFill>
                <a:latin typeface="Twinkl" pitchFamily="2" charset="0"/>
              </a:rPr>
              <a:t>Please consider the weather and dress the children accordingly so that they will be comfortable all day both in and outside.</a:t>
            </a:r>
          </a:p>
          <a:p>
            <a:pPr eaLnBrk="1" hangingPunct="1">
              <a:defRPr/>
            </a:pPr>
            <a:r>
              <a:rPr lang="en-US" altLang="en-US" sz="2000" dirty="0">
                <a:solidFill>
                  <a:schemeClr val="accent4"/>
                </a:solidFill>
                <a:latin typeface="Twinkl" pitchFamily="2" charset="0"/>
              </a:rPr>
              <a:t>Black jogging bottoms and a black hoodie (or red school jumper) can be worn over t-shirts in cooler weather.</a:t>
            </a:r>
          </a:p>
          <a:p>
            <a:pPr>
              <a:defRPr/>
            </a:pPr>
            <a:r>
              <a:rPr lang="en-US" altLang="en-US" sz="2000" dirty="0">
                <a:solidFill>
                  <a:schemeClr val="accent4"/>
                </a:solidFill>
                <a:latin typeface="Twinkl" pitchFamily="2" charset="0"/>
              </a:rPr>
              <a:t>Again please remember that all PE kit </a:t>
            </a:r>
            <a:r>
              <a:rPr lang="en-US" altLang="en-US" sz="2000" b="1" dirty="0">
                <a:solidFill>
                  <a:schemeClr val="accent4"/>
                </a:solidFill>
                <a:latin typeface="Twinkl" pitchFamily="2" charset="0"/>
              </a:rPr>
              <a:t>must be clearly named</a:t>
            </a:r>
            <a:r>
              <a:rPr lang="en-US" altLang="en-US" sz="2000" dirty="0">
                <a:solidFill>
                  <a:schemeClr val="accent4"/>
                </a:solidFill>
                <a:latin typeface="Twinkl" pitchFamily="2" charset="0"/>
              </a:rPr>
              <a:t>.</a:t>
            </a:r>
          </a:p>
        </p:txBody>
      </p:sp>
      <p:pic>
        <p:nvPicPr>
          <p:cNvPr id="2" name="Picture 1" descr="Samoga en casa: Sports worksheet"/>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7647" y="62016"/>
            <a:ext cx="2339752" cy="1221871"/>
          </a:xfrm>
          <a:prstGeom prst="rect">
            <a:avLst/>
          </a:prstGeom>
        </p:spPr>
      </p:pic>
    </p:spTree>
    <p:extLst>
      <p:ext uri="{BB962C8B-B14F-4D97-AF65-F5344CB8AC3E}">
        <p14:creationId xmlns:p14="http://schemas.microsoft.com/office/powerpoint/2010/main" val="41171671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151AA89C-0D09-4C14-80D6-CCCCC1A636C6}"/>
              </a:ext>
            </a:extLst>
          </p:cNvPr>
          <p:cNvSpPr>
            <a:spLocks noGrp="1" noChangeArrowheads="1"/>
          </p:cNvSpPr>
          <p:nvPr>
            <p:ph type="title"/>
          </p:nvPr>
        </p:nvSpPr>
        <p:spPr>
          <a:xfrm>
            <a:off x="457200" y="44450"/>
            <a:ext cx="8229600" cy="1143000"/>
          </a:xfrm>
        </p:spPr>
        <p:txBody>
          <a:bodyPr/>
          <a:lstStyle/>
          <a:p>
            <a:pPr eaLnBrk="1" hangingPunct="1"/>
            <a:r>
              <a:rPr lang="en-US" altLang="en-US" dirty="0">
                <a:solidFill>
                  <a:schemeClr val="tx1"/>
                </a:solidFill>
                <a:latin typeface="Twinkl" pitchFamily="2" charset="0"/>
              </a:rPr>
              <a:t>Pupil Premium</a:t>
            </a:r>
          </a:p>
        </p:txBody>
      </p:sp>
      <p:sp>
        <p:nvSpPr>
          <p:cNvPr id="40963" name="Rectangle 3">
            <a:extLst>
              <a:ext uri="{FF2B5EF4-FFF2-40B4-BE49-F238E27FC236}">
                <a16:creationId xmlns:a16="http://schemas.microsoft.com/office/drawing/2014/main" id="{C6D4F54C-A24F-49E2-934A-4D3D43331B52}"/>
              </a:ext>
            </a:extLst>
          </p:cNvPr>
          <p:cNvSpPr>
            <a:spLocks noGrp="1" noChangeArrowheads="1"/>
          </p:cNvSpPr>
          <p:nvPr>
            <p:ph type="body" idx="1"/>
          </p:nvPr>
        </p:nvSpPr>
        <p:spPr>
          <a:xfrm>
            <a:off x="0" y="896550"/>
            <a:ext cx="9143999" cy="4519512"/>
          </a:xfrm>
        </p:spPr>
        <p:txBody>
          <a:bodyPr/>
          <a:lstStyle/>
          <a:p>
            <a:pPr marL="0" indent="0" eaLnBrk="1" hangingPunct="1">
              <a:buNone/>
            </a:pPr>
            <a:r>
              <a:rPr lang="en-US" altLang="en-US" sz="1800" b="1" dirty="0">
                <a:latin typeface="Twinkl" pitchFamily="2" charset="0"/>
              </a:rPr>
              <a:t>Your child may be eligible for Pupil Premium funding if you meet the following criteria:</a:t>
            </a:r>
            <a:endParaRPr lang="en-US" altLang="en-US" sz="1600" b="1" dirty="0">
              <a:latin typeface="Twinkl" pitchFamily="2" charset="0"/>
            </a:endParaRPr>
          </a:p>
          <a:p>
            <a:r>
              <a:rPr lang="en-US" sz="1400" dirty="0">
                <a:latin typeface="Twinkl" pitchFamily="2" charset="0"/>
              </a:rPr>
              <a:t>Income Support​</a:t>
            </a:r>
          </a:p>
          <a:p>
            <a:r>
              <a:rPr lang="en-US" sz="1400" dirty="0">
                <a:latin typeface="Twinkl" pitchFamily="2" charset="0"/>
              </a:rPr>
              <a:t>income-based Jobseeker’s Allowance​</a:t>
            </a:r>
          </a:p>
          <a:p>
            <a:r>
              <a:rPr lang="en-US" sz="1400" dirty="0">
                <a:latin typeface="Twinkl" pitchFamily="2" charset="0"/>
              </a:rPr>
              <a:t>income-related Employment and Support Allowance​</a:t>
            </a:r>
          </a:p>
          <a:p>
            <a:r>
              <a:rPr lang="en-US" sz="1400" dirty="0">
                <a:latin typeface="Twinkl" pitchFamily="2" charset="0"/>
              </a:rPr>
              <a:t>support under Part VI of the Immigration and Asylum Act 1999​</a:t>
            </a:r>
          </a:p>
          <a:p>
            <a:r>
              <a:rPr lang="en-US" sz="1400" dirty="0">
                <a:latin typeface="Twinkl" pitchFamily="2" charset="0"/>
              </a:rPr>
              <a:t>the guaranteed element of Pension Credit​</a:t>
            </a:r>
          </a:p>
          <a:p>
            <a:r>
              <a:rPr lang="en-US" sz="1400" dirty="0">
                <a:latin typeface="Twinkl" pitchFamily="2" charset="0"/>
              </a:rPr>
              <a:t>Child Tax Credit (provided you’re not also entitled to Working Tax Credit and have an annual gross income of no more than £16,190)​</a:t>
            </a:r>
          </a:p>
          <a:p>
            <a:r>
              <a:rPr lang="en-US" sz="1400" dirty="0">
                <a:latin typeface="Twinkl" pitchFamily="2" charset="0"/>
              </a:rPr>
              <a:t>Working Tax Credit run-on - paid for 4 weeks after you stop qualifying for Working Tax Credit​</a:t>
            </a:r>
          </a:p>
          <a:p>
            <a:r>
              <a:rPr lang="en-US" sz="1400" dirty="0">
                <a:latin typeface="Twinkl" pitchFamily="2" charset="0"/>
              </a:rPr>
              <a:t>Universal Credit - if you apply on or after 1 April 2018 your household income must be less than £7,400 a year (after tax and not including any benefits you get)</a:t>
            </a:r>
            <a:endParaRPr lang="en-US" altLang="en-US" sz="1600" dirty="0">
              <a:latin typeface="Twinkl" pitchFamily="2" charset="0"/>
            </a:endParaRPr>
          </a:p>
          <a:p>
            <a:pPr eaLnBrk="1" hangingPunct="1"/>
            <a:r>
              <a:rPr lang="en-US" altLang="en-US" sz="1400" dirty="0">
                <a:latin typeface="Twinkl" pitchFamily="2" charset="0"/>
              </a:rPr>
              <a:t>This will mean that your child is entitled to free uniform, milk, clubs, trips, Numicon </a:t>
            </a:r>
            <a:r>
              <a:rPr lang="en-US" altLang="en-US" sz="1400" dirty="0" err="1">
                <a:latin typeface="Twinkl" pitchFamily="2" charset="0"/>
              </a:rPr>
              <a:t>etc</a:t>
            </a:r>
            <a:r>
              <a:rPr lang="en-US" altLang="en-US" sz="1400" dirty="0">
                <a:latin typeface="Twinkl" pitchFamily="2" charset="0"/>
              </a:rPr>
              <a:t>…</a:t>
            </a:r>
          </a:p>
          <a:p>
            <a:pPr eaLnBrk="1" hangingPunct="1"/>
            <a:r>
              <a:rPr lang="en-US" altLang="en-US" sz="1400" dirty="0">
                <a:latin typeface="Twinkl" pitchFamily="2" charset="0"/>
              </a:rPr>
              <a:t>If you think you may be eligible please speak in confidence to the office staff ASAP, we are able to provide help filling in the application. Applying can be done quickly and simply either on paper or online.</a:t>
            </a:r>
          </a:p>
          <a:p>
            <a:r>
              <a:rPr lang="en-US" altLang="en-US" sz="1400" dirty="0">
                <a:latin typeface="Twinkl" pitchFamily="2" charset="0"/>
              </a:rPr>
              <a:t>The number of pupil of pupil premium children we have in school directly affects our funding and enables us to use extra money to support your child's learning in school.</a:t>
            </a:r>
          </a:p>
          <a:p>
            <a:endParaRPr lang="en-US" altLang="en-US" sz="2000" dirty="0">
              <a:latin typeface="SassoonPrimary"/>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32451-BF54-4821-96DD-C344A681FB36}"/>
              </a:ext>
            </a:extLst>
          </p:cNvPr>
          <p:cNvSpPr>
            <a:spLocks noGrp="1"/>
          </p:cNvSpPr>
          <p:nvPr>
            <p:ph type="title"/>
          </p:nvPr>
        </p:nvSpPr>
        <p:spPr/>
        <p:txBody>
          <a:bodyPr/>
          <a:lstStyle/>
          <a:p>
            <a:r>
              <a:rPr lang="en-US" altLang="en-US" dirty="0">
                <a:solidFill>
                  <a:schemeClr val="tx1"/>
                </a:solidFill>
                <a:latin typeface="Twinkl" pitchFamily="2" charset="0"/>
              </a:rPr>
              <a:t>Help Needed…!</a:t>
            </a:r>
            <a:endParaRPr lang="en-GB" dirty="0">
              <a:latin typeface="Twinkl" pitchFamily="2" charset="0"/>
            </a:endParaRPr>
          </a:p>
        </p:txBody>
      </p:sp>
      <p:sp>
        <p:nvSpPr>
          <p:cNvPr id="3" name="Content Placeholder 2">
            <a:extLst>
              <a:ext uri="{FF2B5EF4-FFF2-40B4-BE49-F238E27FC236}">
                <a16:creationId xmlns:a16="http://schemas.microsoft.com/office/drawing/2014/main" id="{7ED5E039-7F7A-4A5D-B3FE-49FF4AA23207}"/>
              </a:ext>
            </a:extLst>
          </p:cNvPr>
          <p:cNvSpPr>
            <a:spLocks noGrp="1"/>
          </p:cNvSpPr>
          <p:nvPr>
            <p:ph idx="1"/>
          </p:nvPr>
        </p:nvSpPr>
        <p:spPr>
          <a:xfrm>
            <a:off x="355209" y="1264492"/>
            <a:ext cx="8433582" cy="4525963"/>
          </a:xfrm>
        </p:spPr>
        <p:txBody>
          <a:bodyPr/>
          <a:lstStyle/>
          <a:p>
            <a:pPr eaLnBrk="1" hangingPunct="1"/>
            <a:r>
              <a:rPr lang="en-US" altLang="en-US" sz="2200" dirty="0">
                <a:latin typeface="Twinkl" pitchFamily="2" charset="0"/>
              </a:rPr>
              <a:t>Once the children are settled and routines are established we will be welcoming parent helpers. This is likely to begin in the Spring term. This is usually in the form of reading volunteers who join us at the end of each day for half an hour's reading support across all classes. Please speak to us if you would like to come and join us so we can start the process. </a:t>
            </a:r>
          </a:p>
          <a:p>
            <a:pPr eaLnBrk="1" hangingPunct="1"/>
            <a:r>
              <a:rPr lang="en-US" altLang="en-US" sz="2200" dirty="0">
                <a:latin typeface="Twinkl" pitchFamily="2" charset="0"/>
              </a:rPr>
              <a:t>To ensure all children are kept safe at school all our school helpers must hold a current DBS check. The cost of the DBS check is covered by the school. </a:t>
            </a:r>
          </a:p>
          <a:p>
            <a:pPr eaLnBrk="1" hangingPunct="1"/>
            <a:r>
              <a:rPr lang="en-US" altLang="en-US" sz="2200" dirty="0">
                <a:latin typeface="Twinkl" pitchFamily="2" charset="0"/>
              </a:rPr>
              <a:t>If you are able to help please speak to the office to arrange this.</a:t>
            </a:r>
          </a:p>
          <a:p>
            <a:endParaRPr lang="en-GB" dirty="0">
              <a:latin typeface="Arial"/>
            </a:endParaRPr>
          </a:p>
        </p:txBody>
      </p:sp>
    </p:spTree>
    <p:extLst>
      <p:ext uri="{BB962C8B-B14F-4D97-AF65-F5344CB8AC3E}">
        <p14:creationId xmlns:p14="http://schemas.microsoft.com/office/powerpoint/2010/main" val="3775923749"/>
      </p:ext>
    </p:extLst>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LengthInSeconds xmlns="b990677d-7be3-45fb-8a43-c48d3d523f0d" xsi:nil="true"/>
    <lcf76f155ced4ddcb4097134ff3c332f xmlns="b990677d-7be3-45fb-8a43-c48d3d523f0d">
      <Terms xmlns="http://schemas.microsoft.com/office/infopath/2007/PartnerControls"/>
    </lcf76f155ced4ddcb4097134ff3c332f>
    <TaxCatchAll xmlns="b3222df9-f8a5-47d9-a2db-6c70ffb1df9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0DD648F9EA5C84EA5EF843453CFBAA3" ma:contentTypeVersion="11" ma:contentTypeDescription="Create a new document." ma:contentTypeScope="" ma:versionID="746f73dc1009809e12aadcaf3f227bc5">
  <xsd:schema xmlns:xsd="http://www.w3.org/2001/XMLSchema" xmlns:xs="http://www.w3.org/2001/XMLSchema" xmlns:p="http://schemas.microsoft.com/office/2006/metadata/properties" xmlns:ns2="b990677d-7be3-45fb-8a43-c48d3d523f0d" xmlns:ns3="b3222df9-f8a5-47d9-a2db-6c70ffb1df94" targetNamespace="http://schemas.microsoft.com/office/2006/metadata/properties" ma:root="true" ma:fieldsID="1ae4b4fd35e44a0954673edd264bbd13" ns2:_="" ns3:_="">
    <xsd:import namespace="b990677d-7be3-45fb-8a43-c48d3d523f0d"/>
    <xsd:import namespace="b3222df9-f8a5-47d9-a2db-6c70ffb1df9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90677d-7be3-45fb-8a43-c48d3d523f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7807f68-10ad-45d8-ad99-548eb960818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3222df9-f8a5-47d9-a2db-6c70ffb1df9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d8b2c1c-8c8d-4bb1-841f-8de24b3b3698}" ma:internalName="TaxCatchAll" ma:showField="CatchAllData" ma:web="b3222df9-f8a5-47d9-a2db-6c70ffb1d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989927D-9EFF-43D8-B935-3F5F4D1923E9}">
  <ds:schemaRefs>
    <ds:schemaRef ds:uri="http://schemas.microsoft.com/office/2006/metadata/properties"/>
    <ds:schemaRef ds:uri="http://schemas.microsoft.com/office/infopath/2007/PartnerControls"/>
    <ds:schemaRef ds:uri="http://schemas.openxmlformats.org/package/2006/metadata/core-properties"/>
    <ds:schemaRef ds:uri="http://purl.org/dc/dcmitype/"/>
    <ds:schemaRef ds:uri="http://purl.org/dc/elements/1.1/"/>
    <ds:schemaRef ds:uri="http://schemas.microsoft.com/office/2006/documentManagement/types"/>
    <ds:schemaRef ds:uri="6ca4844a-2e18-45b9-9179-f75a86378478"/>
    <ds:schemaRef ds:uri="5d46757f-3d1c-403e-8192-37e6c54ca6d4"/>
    <ds:schemaRef ds:uri="http://www.w3.org/XML/1998/namespace"/>
    <ds:schemaRef ds:uri="http://purl.org/dc/terms/"/>
  </ds:schemaRefs>
</ds:datastoreItem>
</file>

<file path=customXml/itemProps2.xml><?xml version="1.0" encoding="utf-8"?>
<ds:datastoreItem xmlns:ds="http://schemas.openxmlformats.org/officeDocument/2006/customXml" ds:itemID="{F900A8EE-885C-4BAF-87A6-47477502BAE6}"/>
</file>

<file path=customXml/itemProps3.xml><?xml version="1.0" encoding="utf-8"?>
<ds:datastoreItem xmlns:ds="http://schemas.openxmlformats.org/officeDocument/2006/customXml" ds:itemID="{0465FA11-96D8-40AF-9489-DEFF4C9D098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226</TotalTime>
  <Words>3356</Words>
  <Application>Microsoft Office PowerPoint</Application>
  <PresentationFormat>On-screen Show (4:3)</PresentationFormat>
  <Paragraphs>222</Paragraphs>
  <Slides>30</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KBJellybean</vt:lpstr>
      <vt:lpstr>SassoonPrimary</vt:lpstr>
      <vt:lpstr>Segoe UI</vt:lpstr>
      <vt:lpstr>Twinkl</vt:lpstr>
      <vt:lpstr>Diseño predeterminado</vt:lpstr>
      <vt:lpstr>Welcome to Red Wing  September 2026</vt:lpstr>
      <vt:lpstr>PowerPoint Presentation</vt:lpstr>
      <vt:lpstr>Our Curriculum</vt:lpstr>
      <vt:lpstr>Areas of Learning</vt:lpstr>
      <vt:lpstr>Areas of Learning</vt:lpstr>
      <vt:lpstr>Characteristics of Effective Teaching and Learning</vt:lpstr>
      <vt:lpstr> Reception Baseline Assessment</vt:lpstr>
      <vt:lpstr>Our Themes</vt:lpstr>
      <vt:lpstr>Outdoor Learning</vt:lpstr>
      <vt:lpstr>Writing</vt:lpstr>
      <vt:lpstr>Writing</vt:lpstr>
      <vt:lpstr>Reading</vt:lpstr>
      <vt:lpstr>Reading</vt:lpstr>
      <vt:lpstr>Reading Awards</vt:lpstr>
      <vt:lpstr>Phonics</vt:lpstr>
      <vt:lpstr>Common Exception Words</vt:lpstr>
      <vt:lpstr>Maths</vt:lpstr>
      <vt:lpstr>Tapestry</vt:lpstr>
      <vt:lpstr>Tapestry</vt:lpstr>
      <vt:lpstr>Parent Overviews</vt:lpstr>
      <vt:lpstr>Behaviour Charter</vt:lpstr>
      <vt:lpstr>Behaviour</vt:lpstr>
      <vt:lpstr>PowerPoint Presentation</vt:lpstr>
      <vt:lpstr>Before and after school</vt:lpstr>
      <vt:lpstr>Water Bottles</vt:lpstr>
      <vt:lpstr>Lunches</vt:lpstr>
      <vt:lpstr>Absence and Lateness</vt:lpstr>
      <vt:lpstr>PE</vt:lpstr>
      <vt:lpstr>Pupil Premium</vt:lpstr>
      <vt:lpstr>Help Needed…!</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Jodie Clout</cp:lastModifiedBy>
  <cp:revision>23</cp:revision>
  <cp:lastPrinted>2025-09-17T07:13:49Z</cp:lastPrinted>
  <dcterms:created xsi:type="dcterms:W3CDTF">2010-05-23T14:28:12Z</dcterms:created>
  <dcterms:modified xsi:type="dcterms:W3CDTF">2026-09-15T10:51:39Z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0x01010030DD648F9EA5C84EA5EF843453CFBAA3</vt:lpwstr>
  </property>
  <property fmtid="{D5CDD505-2E9C-101B-9397-08002B2CF9AE}" pid="3" name="MediaServiceImageTags">
    <vt:lpwstr/>
  </property>
  <property fmtid="{D5CDD505-2E9C-101B-9397-08002B2CF9AE}" pid="4" name="Order">
    <vt:r8>266200</vt:r8>
  </property>
  <property fmtid="{D5CDD505-2E9C-101B-9397-08002B2CF9AE}" pid="5" name="xd_Signature">
    <vt:bool>false</vt:bool>
  </property>
  <property fmtid="{D5CDD505-2E9C-101B-9397-08002B2CF9AE}" pid="6" name="SharedWithUsers">
    <vt:lpwstr>9;#Christie Cavallo</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ies>
</file>