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5"/>
    <p:sldMasterId id="2147483970" r:id="rId6"/>
  </p:sldMasterIdLst>
  <p:notesMasterIdLst>
    <p:notesMasterId r:id="rId32"/>
  </p:notesMasterIdLst>
  <p:handoutMasterIdLst>
    <p:handoutMasterId r:id="rId33"/>
  </p:handoutMasterIdLst>
  <p:sldIdLst>
    <p:sldId id="256" r:id="rId7"/>
    <p:sldId id="257" r:id="rId8"/>
    <p:sldId id="274" r:id="rId9"/>
    <p:sldId id="264" r:id="rId10"/>
    <p:sldId id="295" r:id="rId11"/>
    <p:sldId id="296" r:id="rId12"/>
    <p:sldId id="297" r:id="rId13"/>
    <p:sldId id="259" r:id="rId14"/>
    <p:sldId id="267" r:id="rId15"/>
    <p:sldId id="285" r:id="rId16"/>
    <p:sldId id="292" r:id="rId17"/>
    <p:sldId id="293" r:id="rId18"/>
    <p:sldId id="268" r:id="rId19"/>
    <p:sldId id="279" r:id="rId20"/>
    <p:sldId id="278" r:id="rId21"/>
    <p:sldId id="261" r:id="rId22"/>
    <p:sldId id="288" r:id="rId23"/>
    <p:sldId id="290" r:id="rId24"/>
    <p:sldId id="283" r:id="rId25"/>
    <p:sldId id="294" r:id="rId26"/>
    <p:sldId id="275" r:id="rId27"/>
    <p:sldId id="262" r:id="rId28"/>
    <p:sldId id="286" r:id="rId29"/>
    <p:sldId id="291" r:id="rId30"/>
    <p:sldId id="273" r:id="rId31"/>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5pPr>
    <a:lvl6pPr marL="22860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6pPr>
    <a:lvl7pPr marL="27432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7pPr>
    <a:lvl8pPr marL="32004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8pPr>
    <a:lvl9pPr marL="36576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99"/>
    <a:srgbClr val="FFFF66"/>
    <a:srgbClr val="FFFF00"/>
    <a:srgbClr val="99FF99"/>
    <a:srgbClr val="CCFFCC"/>
    <a:srgbClr val="33CC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handoutMaster" Target="handoutMasters/handout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Jull" userId="20012874-5fa7-4b31-9bbd-bd8c95077ec1" providerId="ADAL" clId="{96ED2D26-EF80-40E7-97BB-A4D4EAA290EE}"/>
    <pc:docChg chg="addSld modSld">
      <pc:chgData name="Emily Jull" userId="20012874-5fa7-4b31-9bbd-bd8c95077ec1" providerId="ADAL" clId="{96ED2D26-EF80-40E7-97BB-A4D4EAA290EE}" dt="2026-09-15T15:39:12.467" v="10" actId="14100"/>
      <pc:docMkLst>
        <pc:docMk/>
      </pc:docMkLst>
      <pc:sldChg chg="addSp new mod">
        <pc:chgData name="Emily Jull" userId="20012874-5fa7-4b31-9bbd-bd8c95077ec1" providerId="ADAL" clId="{96ED2D26-EF80-40E7-97BB-A4D4EAA290EE}" dt="2026-09-15T15:37:35.109" v="1" actId="22"/>
        <pc:sldMkLst>
          <pc:docMk/>
          <pc:sldMk cId="520710151" sldId="295"/>
        </pc:sldMkLst>
        <pc:picChg chg="add">
          <ac:chgData name="Emily Jull" userId="20012874-5fa7-4b31-9bbd-bd8c95077ec1" providerId="ADAL" clId="{96ED2D26-EF80-40E7-97BB-A4D4EAA290EE}" dt="2026-09-15T15:37:35.109" v="1" actId="22"/>
          <ac:picMkLst>
            <pc:docMk/>
            <pc:sldMk cId="520710151" sldId="295"/>
            <ac:picMk id="3" creationId="{9547ADCB-5CC7-42A8-B281-31FB7DCB12DD}"/>
          </ac:picMkLst>
        </pc:picChg>
      </pc:sldChg>
      <pc:sldChg chg="addSp modSp new mod">
        <pc:chgData name="Emily Jull" userId="20012874-5fa7-4b31-9bbd-bd8c95077ec1" providerId="ADAL" clId="{96ED2D26-EF80-40E7-97BB-A4D4EAA290EE}" dt="2026-09-15T15:38:20.148" v="6" actId="1076"/>
        <pc:sldMkLst>
          <pc:docMk/>
          <pc:sldMk cId="208400745" sldId="296"/>
        </pc:sldMkLst>
        <pc:picChg chg="add mod">
          <ac:chgData name="Emily Jull" userId="20012874-5fa7-4b31-9bbd-bd8c95077ec1" providerId="ADAL" clId="{96ED2D26-EF80-40E7-97BB-A4D4EAA290EE}" dt="2026-09-15T15:38:20.148" v="6" actId="1076"/>
          <ac:picMkLst>
            <pc:docMk/>
            <pc:sldMk cId="208400745" sldId="296"/>
            <ac:picMk id="3" creationId="{9EC8D205-633C-4C62-8262-B4D3F49F7400}"/>
          </ac:picMkLst>
        </pc:picChg>
      </pc:sldChg>
      <pc:sldChg chg="addSp modSp new mod">
        <pc:chgData name="Emily Jull" userId="20012874-5fa7-4b31-9bbd-bd8c95077ec1" providerId="ADAL" clId="{96ED2D26-EF80-40E7-97BB-A4D4EAA290EE}" dt="2026-09-15T15:39:12.467" v="10" actId="14100"/>
        <pc:sldMkLst>
          <pc:docMk/>
          <pc:sldMk cId="3185745556" sldId="297"/>
        </pc:sldMkLst>
        <pc:picChg chg="add mod">
          <ac:chgData name="Emily Jull" userId="20012874-5fa7-4b31-9bbd-bd8c95077ec1" providerId="ADAL" clId="{96ED2D26-EF80-40E7-97BB-A4D4EAA290EE}" dt="2026-09-15T15:39:12.467" v="10" actId="14100"/>
          <ac:picMkLst>
            <pc:docMk/>
            <pc:sldMk cId="3185745556" sldId="297"/>
            <ac:picMk id="3" creationId="{85B9445B-9A70-4AF2-A914-D6A4A4E4300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97B34DB-4380-4C36-A52B-40F3E7D71EDC}"/>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7" name="Rectangle 3">
            <a:extLst>
              <a:ext uri="{FF2B5EF4-FFF2-40B4-BE49-F238E27FC236}">
                <a16:creationId xmlns:a16="http://schemas.microsoft.com/office/drawing/2014/main" id="{2826BA06-4589-463E-A4D1-3FE25B3D31B7}"/>
              </a:ext>
            </a:extLst>
          </p:cNvPr>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ltLang="en-US"/>
          </a:p>
        </p:txBody>
      </p:sp>
      <p:sp>
        <p:nvSpPr>
          <p:cNvPr id="21508" name="Rectangle 4">
            <a:extLst>
              <a:ext uri="{FF2B5EF4-FFF2-40B4-BE49-F238E27FC236}">
                <a16:creationId xmlns:a16="http://schemas.microsoft.com/office/drawing/2014/main" id="{0D3F357D-9B5E-44B6-AF5B-F616C51E4A44}"/>
              </a:ext>
            </a:extLst>
          </p:cNvPr>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9" name="Rectangle 5">
            <a:extLst>
              <a:ext uri="{FF2B5EF4-FFF2-40B4-BE49-F238E27FC236}">
                <a16:creationId xmlns:a16="http://schemas.microsoft.com/office/drawing/2014/main" id="{854A99A7-834C-47A8-B7E4-7697CBC24511}"/>
              </a:ext>
            </a:extLst>
          </p:cNvPr>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E9C048A4-52FE-4436-85DB-113FB0087C2F}"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A68C39-17C5-4DDB-B251-71B28AD5DBD0}"/>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Comic Sans MS" pitchFamily="66"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98A403C1-6235-4225-A922-59395ABC03BD}"/>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Comic Sans MS" pitchFamily="66" charset="0"/>
                <a:cs typeface="Arial" charset="0"/>
              </a:defRPr>
            </a:lvl1pPr>
          </a:lstStyle>
          <a:p>
            <a:pPr>
              <a:defRPr/>
            </a:pPr>
            <a:fld id="{6AA0BD30-3E03-4DE1-8AA8-D5D77ECF5DC3}" type="datetimeFigureOut">
              <a:rPr lang="en-GB"/>
              <a:pPr>
                <a:defRPr/>
              </a:pPr>
              <a:t>15/09/2026</a:t>
            </a:fld>
            <a:endParaRPr lang="en-GB"/>
          </a:p>
        </p:txBody>
      </p:sp>
      <p:sp>
        <p:nvSpPr>
          <p:cNvPr id="4" name="Slide Image Placeholder 3">
            <a:extLst>
              <a:ext uri="{FF2B5EF4-FFF2-40B4-BE49-F238E27FC236}">
                <a16:creationId xmlns:a16="http://schemas.microsoft.com/office/drawing/2014/main" id="{C3ABAA00-D249-4137-9C50-A8ABF5D298AF}"/>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8FD0A7F-5B2C-4F0C-A9D3-9D8CC17674A0}"/>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928E86-ABEB-43AE-ADA7-6A3CA75A87C9}"/>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Comic Sans MS" pitchFamily="66"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828D553E-F7C2-4BAC-92D0-CAC156E050A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omic Sans MS" panose="030F0702030302020204" pitchFamily="66" charset="0"/>
              </a:defRPr>
            </a:lvl1pPr>
          </a:lstStyle>
          <a:p>
            <a:fld id="{52C262F7-8450-4F8E-9C6E-169F2953D603}"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506981F-AC76-441E-89B8-1AB5A30B406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Rectangle 3">
            <a:extLst>
              <a:ext uri="{FF2B5EF4-FFF2-40B4-BE49-F238E27FC236}">
                <a16:creationId xmlns:a16="http://schemas.microsoft.com/office/drawing/2014/main" id="{EB81A70B-9DE7-40F7-971A-B0E16F79EBF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1615E32E-9F45-483E-BB0B-05E80A79DFD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Rectangle 3">
            <a:extLst>
              <a:ext uri="{FF2B5EF4-FFF2-40B4-BE49-F238E27FC236}">
                <a16:creationId xmlns:a16="http://schemas.microsoft.com/office/drawing/2014/main" id="{2E87718A-BCFD-4284-82F9-8C4B8748F07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F703A1D-DE5C-438F-AB1F-06F5B25502D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Rectangle 3">
            <a:extLst>
              <a:ext uri="{FF2B5EF4-FFF2-40B4-BE49-F238E27FC236}">
                <a16:creationId xmlns:a16="http://schemas.microsoft.com/office/drawing/2014/main" id="{85697C77-98C2-45F4-84A5-7BB1E725BA1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A2CF1825-6C15-4B95-957F-1B70485329D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Rectangle 3">
            <a:extLst>
              <a:ext uri="{FF2B5EF4-FFF2-40B4-BE49-F238E27FC236}">
                <a16:creationId xmlns:a16="http://schemas.microsoft.com/office/drawing/2014/main" id="{1EBA8B03-F48D-4816-ABF1-59B452527E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951F5931-6021-47B8-A9E7-F9DF2E4103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DF42F56D-6570-4526-B0A0-72D0EC52C9E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C90C3727-279A-4BB2-9205-AD97B04AF79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E6608BD-0703-4E0F-9EDA-2B2094DFE4FB}" type="slidenum">
              <a:rPr lang="en-GB" altLang="en-US">
                <a:latin typeface="Comic Sans MS" panose="030F0702030302020204" pitchFamily="66" charset="0"/>
              </a:rPr>
              <a:pPr>
                <a:spcBef>
                  <a:spcPct val="0"/>
                </a:spcBef>
              </a:pPr>
              <a:t>9</a:t>
            </a:fld>
            <a:endParaRPr lang="en-GB" altLang="en-US">
              <a:latin typeface="Comic Sans MS" panose="030F0702030302020204" pitchFamily="66"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18E3BCD-66DE-47FF-BE27-FA016CE0B04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49969685-A106-4D5C-B0B1-248FAEA078C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C5119DC3-CBF9-4A28-984C-AEA4353BCE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15D047B8-C359-4ADB-A6AE-98F5F4B2107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951A621-B253-4E9A-8783-DDB3F2CE7C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Rectangle 3">
            <a:extLst>
              <a:ext uri="{FF2B5EF4-FFF2-40B4-BE49-F238E27FC236}">
                <a16:creationId xmlns:a16="http://schemas.microsoft.com/office/drawing/2014/main" id="{DFC8DC5F-F52C-48E1-99A2-D3026BAC12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A23403D6-E443-45D3-A133-63B27F6594F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C363FA61-FC23-4C16-9F3E-1DDC6B18DC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A23403D6-E443-45D3-A133-63B27F6594F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C363FA61-FC23-4C16-9F3E-1DDC6B18DC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641492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4ABEFEF-5975-448A-BAA1-61439B5F43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CFB515A3-BB41-408C-8877-EB070A6DE15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6C661-7C88-89E0-33CD-125025EF0AC1}"/>
            </a:ext>
          </a:extLst>
        </p:cNvPr>
        <p:cNvGrpSpPr/>
        <p:nvPr/>
      </p:nvGrpSpPr>
      <p:grpSpPr>
        <a:xfrm>
          <a:off x="0" y="0"/>
          <a:ext cx="0" cy="0"/>
          <a:chOff x="0" y="0"/>
          <a:chExt cx="0" cy="0"/>
        </a:xfrm>
      </p:grpSpPr>
      <p:sp>
        <p:nvSpPr>
          <p:cNvPr id="28674" name="Rectangle 2">
            <a:extLst>
              <a:ext uri="{FF2B5EF4-FFF2-40B4-BE49-F238E27FC236}">
                <a16:creationId xmlns:a16="http://schemas.microsoft.com/office/drawing/2014/main" id="{670A9102-AF35-6364-C243-CD6514B45E9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85E1EE74-86D4-9B18-E40E-A44D535CD4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2035672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ACF3FC58-712B-4BA2-BCA6-A9526775D6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7F617F59-5F22-4D38-850A-70A672F2E0C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2A0F916B-A0AB-4749-91EE-73F977BBC0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D3957610-F47C-4B4F-AAED-BF0A897857D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189A357D-5B56-4D5F-965B-893F3CFD2A8F}"/>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EDEE3C8F-1612-402A-9A8E-63318978BA9C}"/>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F52FBE99-21BB-4037-A87F-9FACB500AD7A}"/>
              </a:ext>
            </a:extLst>
          </p:cNvPr>
          <p:cNvSpPr>
            <a:spLocks noGrp="1"/>
          </p:cNvSpPr>
          <p:nvPr>
            <p:ph type="sldNum" sz="quarter" idx="12"/>
          </p:nvPr>
        </p:nvSpPr>
        <p:spPr/>
        <p:txBody>
          <a:bodyPr/>
          <a:lstStyle>
            <a:lvl1pPr>
              <a:defRPr/>
            </a:lvl1pPr>
          </a:lstStyle>
          <a:p>
            <a:fld id="{9689AD0E-59A8-4E1E-917E-6A9093A4C943}" type="slidenum">
              <a:rPr lang="en-GB" altLang="en-US"/>
              <a:pPr/>
              <a:t>‹#›</a:t>
            </a:fld>
            <a:endParaRPr lang="en-GB" altLang="en-US"/>
          </a:p>
        </p:txBody>
      </p:sp>
    </p:spTree>
    <p:extLst>
      <p:ext uri="{BB962C8B-B14F-4D97-AF65-F5344CB8AC3E}">
        <p14:creationId xmlns:p14="http://schemas.microsoft.com/office/powerpoint/2010/main" val="3871867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8520C9-0660-4334-BFF6-7E53F1492125}"/>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D8A177F4-B501-41C6-B8E3-001ECC24B8C3}"/>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BB61EE53-9C14-4167-8CD0-A63ACDA11749}"/>
              </a:ext>
            </a:extLst>
          </p:cNvPr>
          <p:cNvSpPr>
            <a:spLocks noGrp="1"/>
          </p:cNvSpPr>
          <p:nvPr>
            <p:ph type="sldNum" sz="quarter" idx="12"/>
          </p:nvPr>
        </p:nvSpPr>
        <p:spPr/>
        <p:txBody>
          <a:bodyPr/>
          <a:lstStyle>
            <a:lvl1pPr>
              <a:defRPr/>
            </a:lvl1pPr>
          </a:lstStyle>
          <a:p>
            <a:fld id="{A5C463C6-E55F-4766-89D9-4B6A32B92206}" type="slidenum">
              <a:rPr lang="en-GB" altLang="en-US"/>
              <a:pPr/>
              <a:t>‹#›</a:t>
            </a:fld>
            <a:endParaRPr lang="en-GB" altLang="en-US"/>
          </a:p>
        </p:txBody>
      </p:sp>
    </p:spTree>
    <p:extLst>
      <p:ext uri="{BB962C8B-B14F-4D97-AF65-F5344CB8AC3E}">
        <p14:creationId xmlns:p14="http://schemas.microsoft.com/office/powerpoint/2010/main" val="1291252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9D6A42F-7E68-4664-B366-68A306C0CA5F}"/>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6D172964-A979-4FAB-878C-D407ACB6963A}"/>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846A79A3-922A-421F-858B-F912C884BD7F}"/>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27C588F6-B101-4403-BC83-BA034EB2873B}"/>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460C470E-C97B-478C-A165-87A5E076D0B0}"/>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5366BC03-EED8-44C2-89E7-68D9BD482E74}"/>
              </a:ext>
            </a:extLst>
          </p:cNvPr>
          <p:cNvSpPr>
            <a:spLocks noGrp="1"/>
          </p:cNvSpPr>
          <p:nvPr>
            <p:ph type="sldNum" sz="quarter" idx="12"/>
          </p:nvPr>
        </p:nvSpPr>
        <p:spPr/>
        <p:txBody>
          <a:bodyPr/>
          <a:lstStyle>
            <a:lvl1pPr>
              <a:defRPr/>
            </a:lvl1pPr>
          </a:lstStyle>
          <a:p>
            <a:fld id="{582A8A4C-C75B-4BCC-83BB-8A4C5C7D4CFB}" type="slidenum">
              <a:rPr lang="en-GB" altLang="en-US"/>
              <a:pPr/>
              <a:t>‹#›</a:t>
            </a:fld>
            <a:endParaRPr lang="en-GB" altLang="en-US"/>
          </a:p>
        </p:txBody>
      </p:sp>
    </p:spTree>
    <p:extLst>
      <p:ext uri="{BB962C8B-B14F-4D97-AF65-F5344CB8AC3E}">
        <p14:creationId xmlns:p14="http://schemas.microsoft.com/office/powerpoint/2010/main" val="1861346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2169E37-EBB7-4B0F-938D-BAF26881E4AB}"/>
              </a:ext>
            </a:extLst>
          </p:cNvPr>
          <p:cNvSpPr>
            <a:spLocks noGrp="1"/>
          </p:cNvSpPr>
          <p:nvPr>
            <p:ph type="dt" sz="half" idx="14"/>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7E5631F-66B5-475E-9D11-4D5A80574546}"/>
              </a:ext>
            </a:extLst>
          </p:cNvPr>
          <p:cNvSpPr>
            <a:spLocks noGrp="1"/>
          </p:cNvSpPr>
          <p:nvPr>
            <p:ph type="ftr" sz="quarter" idx="15"/>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54E8B3F8-DEF6-4EC8-8989-DC3DDDB51665}"/>
              </a:ext>
            </a:extLst>
          </p:cNvPr>
          <p:cNvSpPr>
            <a:spLocks noGrp="1"/>
          </p:cNvSpPr>
          <p:nvPr>
            <p:ph type="sldNum" sz="quarter" idx="16"/>
          </p:nvPr>
        </p:nvSpPr>
        <p:spPr/>
        <p:txBody>
          <a:bodyPr/>
          <a:lstStyle>
            <a:lvl1pPr>
              <a:defRPr/>
            </a:lvl1pPr>
          </a:lstStyle>
          <a:p>
            <a:fld id="{F3450E68-62FB-4A1E-8103-252B73F45B38}" type="slidenum">
              <a:rPr lang="en-GB" altLang="en-US"/>
              <a:pPr/>
              <a:t>‹#›</a:t>
            </a:fld>
            <a:endParaRPr lang="en-GB" altLang="en-US"/>
          </a:p>
        </p:txBody>
      </p:sp>
    </p:spTree>
    <p:extLst>
      <p:ext uri="{BB962C8B-B14F-4D97-AF65-F5344CB8AC3E}">
        <p14:creationId xmlns:p14="http://schemas.microsoft.com/office/powerpoint/2010/main" val="2601148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CEF66E2-6CC7-43DF-8A80-1CBBADC3DFAE}"/>
              </a:ext>
            </a:extLst>
          </p:cNvPr>
          <p:cNvSpPr>
            <a:spLocks noGrp="1"/>
          </p:cNvSpPr>
          <p:nvPr>
            <p:ph type="dt" sz="half" idx="15"/>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FD44F5B9-39F1-4327-AC67-8267FD1BF8AB}"/>
              </a:ext>
            </a:extLst>
          </p:cNvPr>
          <p:cNvSpPr>
            <a:spLocks noGrp="1"/>
          </p:cNvSpPr>
          <p:nvPr>
            <p:ph type="ftr" sz="quarter" idx="16"/>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5CF5DB7D-C322-4DB1-825C-495C7CA936BD}"/>
              </a:ext>
            </a:extLst>
          </p:cNvPr>
          <p:cNvSpPr>
            <a:spLocks noGrp="1"/>
          </p:cNvSpPr>
          <p:nvPr>
            <p:ph type="sldNum" sz="quarter" idx="17"/>
          </p:nvPr>
        </p:nvSpPr>
        <p:spPr/>
        <p:txBody>
          <a:bodyPr/>
          <a:lstStyle>
            <a:lvl1pPr>
              <a:defRPr/>
            </a:lvl1pPr>
          </a:lstStyle>
          <a:p>
            <a:fld id="{932971AC-71CA-493A-A891-538B01687C37}" type="slidenum">
              <a:rPr lang="en-GB" altLang="en-US"/>
              <a:pPr/>
              <a:t>‹#›</a:t>
            </a:fld>
            <a:endParaRPr lang="en-GB" altLang="en-US"/>
          </a:p>
        </p:txBody>
      </p:sp>
    </p:spTree>
    <p:extLst>
      <p:ext uri="{BB962C8B-B14F-4D97-AF65-F5344CB8AC3E}">
        <p14:creationId xmlns:p14="http://schemas.microsoft.com/office/powerpoint/2010/main" val="2367010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E797F4E8-726F-44E7-9EC9-5C108D78758A}"/>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C8A4E007-7F0D-4F6E-9F87-8CCD9B777A43}"/>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FDF7B228-1CA5-4FA2-81EB-CDF00187EE9B}"/>
              </a:ext>
            </a:extLst>
          </p:cNvPr>
          <p:cNvSpPr>
            <a:spLocks noGrp="1"/>
          </p:cNvSpPr>
          <p:nvPr>
            <p:ph type="sldNum" sz="quarter" idx="12"/>
          </p:nvPr>
        </p:nvSpPr>
        <p:spPr/>
        <p:txBody>
          <a:bodyPr/>
          <a:lstStyle>
            <a:lvl1pPr>
              <a:defRPr/>
            </a:lvl1pPr>
          </a:lstStyle>
          <a:p>
            <a:fld id="{E867A843-7820-44FB-AF24-F6DBB91D1BCA}" type="slidenum">
              <a:rPr lang="en-GB" altLang="en-US"/>
              <a:pPr/>
              <a:t>‹#›</a:t>
            </a:fld>
            <a:endParaRPr lang="en-GB" altLang="en-US"/>
          </a:p>
        </p:txBody>
      </p:sp>
    </p:spTree>
    <p:extLst>
      <p:ext uri="{BB962C8B-B14F-4D97-AF65-F5344CB8AC3E}">
        <p14:creationId xmlns:p14="http://schemas.microsoft.com/office/powerpoint/2010/main" val="227581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964B4A1-E982-4EBD-A543-D6BA074F9D87}"/>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20AF781B-CD65-4F41-8853-8A9F7DE09AD3}"/>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CC7A4B6F-E931-4B66-BE87-A63B1B7D3BAC}"/>
              </a:ext>
            </a:extLst>
          </p:cNvPr>
          <p:cNvSpPr>
            <a:spLocks noGrp="1"/>
          </p:cNvSpPr>
          <p:nvPr>
            <p:ph type="sldNum" sz="quarter" idx="12"/>
          </p:nvPr>
        </p:nvSpPr>
        <p:spPr/>
        <p:txBody>
          <a:bodyPr/>
          <a:lstStyle>
            <a:lvl1pPr>
              <a:defRPr/>
            </a:lvl1pPr>
          </a:lstStyle>
          <a:p>
            <a:fld id="{613A6018-E2A2-429A-A820-E5CBD4531129}" type="slidenum">
              <a:rPr lang="en-GB" altLang="en-US"/>
              <a:pPr/>
              <a:t>‹#›</a:t>
            </a:fld>
            <a:endParaRPr lang="en-GB" altLang="en-US"/>
          </a:p>
        </p:txBody>
      </p:sp>
    </p:spTree>
    <p:extLst>
      <p:ext uri="{BB962C8B-B14F-4D97-AF65-F5344CB8AC3E}">
        <p14:creationId xmlns:p14="http://schemas.microsoft.com/office/powerpoint/2010/main" val="1172119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748A211-FB5E-401B-8D65-D9FEE39526AD}"/>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B1504F30-26DE-4E64-AD14-6495B72B5D6B}"/>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D053E706-F07D-45AD-AF3A-EAE9BEB5E03D}"/>
              </a:ext>
            </a:extLst>
          </p:cNvPr>
          <p:cNvSpPr>
            <a:spLocks noGrp="1"/>
          </p:cNvSpPr>
          <p:nvPr>
            <p:ph type="sldNum" sz="quarter" idx="12"/>
          </p:nvPr>
        </p:nvSpPr>
        <p:spPr/>
        <p:txBody>
          <a:bodyPr/>
          <a:lstStyle>
            <a:lvl1pPr>
              <a:defRPr/>
            </a:lvl1pPr>
          </a:lstStyle>
          <a:p>
            <a:fld id="{39CC90EC-89F4-452B-B3E4-5C71C0F09CC1}" type="slidenum">
              <a:rPr lang="en-GB" altLang="en-US"/>
              <a:pPr/>
              <a:t>‹#›</a:t>
            </a:fld>
            <a:endParaRPr lang="en-GB" altLang="en-US"/>
          </a:p>
        </p:txBody>
      </p:sp>
    </p:spTree>
    <p:extLst>
      <p:ext uri="{BB962C8B-B14F-4D97-AF65-F5344CB8AC3E}">
        <p14:creationId xmlns:p14="http://schemas.microsoft.com/office/powerpoint/2010/main" val="4199438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4874637-2F23-4724-9DD5-A1AC48C32FC7}"/>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55F187B3-97EF-49FF-8047-ACC09020AB9E}"/>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15124B03-CDF5-473C-9416-59EA5684321A}"/>
              </a:ext>
            </a:extLst>
          </p:cNvPr>
          <p:cNvSpPr>
            <a:spLocks noGrp="1"/>
          </p:cNvSpPr>
          <p:nvPr>
            <p:ph type="sldNum" sz="quarter" idx="12"/>
          </p:nvPr>
        </p:nvSpPr>
        <p:spPr/>
        <p:txBody>
          <a:bodyPr/>
          <a:lstStyle>
            <a:lvl1pPr>
              <a:defRPr/>
            </a:lvl1pPr>
          </a:lstStyle>
          <a:p>
            <a:fld id="{54750721-0310-4421-A0A1-53D23C6634A9}" type="slidenum">
              <a:rPr lang="en-GB" altLang="en-US"/>
              <a:pPr/>
              <a:t>‹#›</a:t>
            </a:fld>
            <a:endParaRPr lang="en-GB" altLang="en-US"/>
          </a:p>
        </p:txBody>
      </p:sp>
    </p:spTree>
    <p:extLst>
      <p:ext uri="{BB962C8B-B14F-4D97-AF65-F5344CB8AC3E}">
        <p14:creationId xmlns:p14="http://schemas.microsoft.com/office/powerpoint/2010/main" val="2851452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0E00FA-3336-484D-890D-2C970CBA2459}"/>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B116E604-A0F8-4C09-882C-8D401B0BE16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F483AF58-C73B-48ED-B651-1F71F3E66568}"/>
              </a:ext>
            </a:extLst>
          </p:cNvPr>
          <p:cNvSpPr>
            <a:spLocks noGrp="1"/>
          </p:cNvSpPr>
          <p:nvPr>
            <p:ph type="sldNum" sz="quarter" idx="12"/>
          </p:nvPr>
        </p:nvSpPr>
        <p:spPr/>
        <p:txBody>
          <a:bodyPr/>
          <a:lstStyle>
            <a:lvl1pPr>
              <a:defRPr/>
            </a:lvl1pPr>
          </a:lstStyle>
          <a:p>
            <a:fld id="{1E34F49B-813C-4354-B321-B290D4CD5E93}" type="slidenum">
              <a:rPr lang="en-GB" altLang="en-US"/>
              <a:pPr/>
              <a:t>‹#›</a:t>
            </a:fld>
            <a:endParaRPr lang="en-GB" altLang="en-US"/>
          </a:p>
        </p:txBody>
      </p:sp>
    </p:spTree>
    <p:extLst>
      <p:ext uri="{BB962C8B-B14F-4D97-AF65-F5344CB8AC3E}">
        <p14:creationId xmlns:p14="http://schemas.microsoft.com/office/powerpoint/2010/main" val="3654966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E58D90-282A-4D19-9BA7-C96C591A070B}"/>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CA635850-F95C-4C6E-BA96-4162A5E70A74}"/>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9B2A1A5-8E1A-468A-96A9-A5D719CA3069}"/>
              </a:ext>
            </a:extLst>
          </p:cNvPr>
          <p:cNvSpPr>
            <a:spLocks noGrp="1"/>
          </p:cNvSpPr>
          <p:nvPr>
            <p:ph type="sldNum" sz="quarter" idx="12"/>
          </p:nvPr>
        </p:nvSpPr>
        <p:spPr/>
        <p:txBody>
          <a:bodyPr/>
          <a:lstStyle>
            <a:lvl1pPr>
              <a:defRPr/>
            </a:lvl1pPr>
          </a:lstStyle>
          <a:p>
            <a:fld id="{57F014BC-472D-465D-BC7D-A46453C3B029}" type="slidenum">
              <a:rPr lang="en-GB" altLang="en-US"/>
              <a:pPr/>
              <a:t>‹#›</a:t>
            </a:fld>
            <a:endParaRPr lang="en-GB" altLang="en-US"/>
          </a:p>
        </p:txBody>
      </p:sp>
    </p:spTree>
    <p:extLst>
      <p:ext uri="{BB962C8B-B14F-4D97-AF65-F5344CB8AC3E}">
        <p14:creationId xmlns:p14="http://schemas.microsoft.com/office/powerpoint/2010/main" val="1518067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0679187F-20BC-6FEB-07A6-DD36ED12E6B5}"/>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08070FC7-02A4-7FDF-B6BE-E64CE4474ACD}"/>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D9D68D83-69B7-92CE-F409-5CABAEF762E9}"/>
              </a:ext>
            </a:extLst>
          </p:cNvPr>
          <p:cNvSpPr>
            <a:spLocks noGrp="1"/>
          </p:cNvSpPr>
          <p:nvPr>
            <p:ph type="sldNum" sz="quarter" idx="12"/>
          </p:nvPr>
        </p:nvSpPr>
        <p:spPr/>
        <p:txBody>
          <a:bodyPr/>
          <a:lstStyle>
            <a:lvl1pPr>
              <a:defRPr/>
            </a:lvl1pPr>
          </a:lstStyle>
          <a:p>
            <a:fld id="{BFE76901-AC94-4B8F-936A-C4958FBA86D9}" type="slidenum">
              <a:rPr lang="en-GB" altLang="en-US"/>
              <a:pPr/>
              <a:t>‹#›</a:t>
            </a:fld>
            <a:endParaRPr lang="en-GB" altLang="en-US"/>
          </a:p>
        </p:txBody>
      </p:sp>
    </p:spTree>
    <p:extLst>
      <p:ext uri="{BB962C8B-B14F-4D97-AF65-F5344CB8AC3E}">
        <p14:creationId xmlns:p14="http://schemas.microsoft.com/office/powerpoint/2010/main" val="33890368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A559E-B998-8E10-2B70-BB2BD4B20A88}"/>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CB23BC5-779E-40A2-0B65-B8219CC0ACC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6711195-3901-A30B-A6B9-3784506C70F7}"/>
              </a:ext>
            </a:extLst>
          </p:cNvPr>
          <p:cNvSpPr>
            <a:spLocks noGrp="1"/>
          </p:cNvSpPr>
          <p:nvPr>
            <p:ph type="sldNum" sz="quarter" idx="12"/>
          </p:nvPr>
        </p:nvSpPr>
        <p:spPr/>
        <p:txBody>
          <a:bodyPr/>
          <a:lstStyle>
            <a:lvl1pPr>
              <a:defRPr/>
            </a:lvl1pPr>
          </a:lstStyle>
          <a:p>
            <a:fld id="{10969E61-107D-4B3C-8E69-1FCC3DF7913C}" type="slidenum">
              <a:rPr lang="en-GB" altLang="en-US"/>
              <a:pPr/>
              <a:t>‹#›</a:t>
            </a:fld>
            <a:endParaRPr lang="en-GB" altLang="en-US"/>
          </a:p>
        </p:txBody>
      </p:sp>
    </p:spTree>
    <p:extLst>
      <p:ext uri="{BB962C8B-B14F-4D97-AF65-F5344CB8AC3E}">
        <p14:creationId xmlns:p14="http://schemas.microsoft.com/office/powerpoint/2010/main" val="2105996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F63D300-77AA-5848-60AC-26124D0C2E5B}"/>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6A1E0FD3-8A68-72AE-CCF1-27F564C740ED}"/>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FC649B7F-C75F-CEEB-F496-60BF7D450429}"/>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4CD03D84-DB99-7084-42C7-8683036BDAB1}"/>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2A23340C-B5EB-4E5F-1772-8B080BCB342E}"/>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A5FF105-90B9-1275-B594-FE9F5AD826AF}"/>
              </a:ext>
            </a:extLst>
          </p:cNvPr>
          <p:cNvSpPr>
            <a:spLocks noGrp="1"/>
          </p:cNvSpPr>
          <p:nvPr>
            <p:ph type="sldNum" sz="quarter" idx="12"/>
          </p:nvPr>
        </p:nvSpPr>
        <p:spPr/>
        <p:txBody>
          <a:bodyPr/>
          <a:lstStyle>
            <a:lvl1pPr>
              <a:defRPr/>
            </a:lvl1pPr>
          </a:lstStyle>
          <a:p>
            <a:fld id="{D6D91EF2-3F6B-4E6C-B343-0839E7E62A46}" type="slidenum">
              <a:rPr lang="en-GB" altLang="en-US"/>
              <a:pPr/>
              <a:t>‹#›</a:t>
            </a:fld>
            <a:endParaRPr lang="en-GB" altLang="en-US"/>
          </a:p>
        </p:txBody>
      </p:sp>
    </p:spTree>
    <p:extLst>
      <p:ext uri="{BB962C8B-B14F-4D97-AF65-F5344CB8AC3E}">
        <p14:creationId xmlns:p14="http://schemas.microsoft.com/office/powerpoint/2010/main" val="1574817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60133248-899B-F7FA-A557-E32880BBD808}"/>
              </a:ext>
            </a:extLst>
          </p:cNvPr>
          <p:cNvSpPr>
            <a:spLocks noGrp="1"/>
          </p:cNvSpPr>
          <p:nvPr>
            <p:ph type="dt" sz="half" idx="14"/>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C77D0D32-CF44-BFA4-040D-2C42CF777003}"/>
              </a:ext>
            </a:extLst>
          </p:cNvPr>
          <p:cNvSpPr>
            <a:spLocks noGrp="1"/>
          </p:cNvSpPr>
          <p:nvPr>
            <p:ph type="ftr" sz="quarter" idx="15"/>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A7BE6089-C88D-CC9B-B673-11B840769623}"/>
              </a:ext>
            </a:extLst>
          </p:cNvPr>
          <p:cNvSpPr>
            <a:spLocks noGrp="1"/>
          </p:cNvSpPr>
          <p:nvPr>
            <p:ph type="sldNum" sz="quarter" idx="16"/>
          </p:nvPr>
        </p:nvSpPr>
        <p:spPr/>
        <p:txBody>
          <a:bodyPr/>
          <a:lstStyle>
            <a:lvl1pPr>
              <a:defRPr/>
            </a:lvl1pPr>
          </a:lstStyle>
          <a:p>
            <a:fld id="{01306F31-CBB1-4CA8-8D36-C90900325242}" type="slidenum">
              <a:rPr lang="en-GB" altLang="en-US"/>
              <a:pPr/>
              <a:t>‹#›</a:t>
            </a:fld>
            <a:endParaRPr lang="en-GB" altLang="en-US"/>
          </a:p>
        </p:txBody>
      </p:sp>
    </p:spTree>
    <p:extLst>
      <p:ext uri="{BB962C8B-B14F-4D97-AF65-F5344CB8AC3E}">
        <p14:creationId xmlns:p14="http://schemas.microsoft.com/office/powerpoint/2010/main" val="217258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2031E0-6984-CEF6-248E-8304E38AA0C7}"/>
              </a:ext>
            </a:extLst>
          </p:cNvPr>
          <p:cNvSpPr>
            <a:spLocks noGrp="1"/>
          </p:cNvSpPr>
          <p:nvPr>
            <p:ph type="dt" sz="half" idx="15"/>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44DAE4A9-DBAF-91B3-C3CE-3AA68068490E}"/>
              </a:ext>
            </a:extLst>
          </p:cNvPr>
          <p:cNvSpPr>
            <a:spLocks noGrp="1"/>
          </p:cNvSpPr>
          <p:nvPr>
            <p:ph type="ftr" sz="quarter" idx="16"/>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B7E6164-91E2-2430-1870-FCCC1400D61D}"/>
              </a:ext>
            </a:extLst>
          </p:cNvPr>
          <p:cNvSpPr>
            <a:spLocks noGrp="1"/>
          </p:cNvSpPr>
          <p:nvPr>
            <p:ph type="sldNum" sz="quarter" idx="17"/>
          </p:nvPr>
        </p:nvSpPr>
        <p:spPr/>
        <p:txBody>
          <a:bodyPr/>
          <a:lstStyle>
            <a:lvl1pPr>
              <a:defRPr/>
            </a:lvl1pPr>
          </a:lstStyle>
          <a:p>
            <a:fld id="{83DE68F8-A2D1-4BCB-823E-AD6BAFE388DA}" type="slidenum">
              <a:rPr lang="en-GB" altLang="en-US"/>
              <a:pPr/>
              <a:t>‹#›</a:t>
            </a:fld>
            <a:endParaRPr lang="en-GB" altLang="en-US"/>
          </a:p>
        </p:txBody>
      </p:sp>
    </p:spTree>
    <p:extLst>
      <p:ext uri="{BB962C8B-B14F-4D97-AF65-F5344CB8AC3E}">
        <p14:creationId xmlns:p14="http://schemas.microsoft.com/office/powerpoint/2010/main" val="40590127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930A8F5A-3635-281A-D0A2-EC9EFE1C9753}"/>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2036B1F2-995F-4C70-8977-A2CB3988DAA7}"/>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ADE889A9-6029-5223-F666-44A17BBBC9A2}"/>
              </a:ext>
            </a:extLst>
          </p:cNvPr>
          <p:cNvSpPr>
            <a:spLocks noGrp="1"/>
          </p:cNvSpPr>
          <p:nvPr>
            <p:ph type="sldNum" sz="quarter" idx="12"/>
          </p:nvPr>
        </p:nvSpPr>
        <p:spPr/>
        <p:txBody>
          <a:bodyPr/>
          <a:lstStyle>
            <a:lvl1pPr>
              <a:defRPr/>
            </a:lvl1pPr>
          </a:lstStyle>
          <a:p>
            <a:fld id="{FAC8C1C2-C26B-472B-BD65-692A96B4C1ED}" type="slidenum">
              <a:rPr lang="en-GB" altLang="en-US"/>
              <a:pPr/>
              <a:t>‹#›</a:t>
            </a:fld>
            <a:endParaRPr lang="en-GB" altLang="en-US"/>
          </a:p>
        </p:txBody>
      </p:sp>
    </p:spTree>
    <p:extLst>
      <p:ext uri="{BB962C8B-B14F-4D97-AF65-F5344CB8AC3E}">
        <p14:creationId xmlns:p14="http://schemas.microsoft.com/office/powerpoint/2010/main" val="1261176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CDCE489-A3D0-50D7-B3F2-3BA2824346B9}"/>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6276DBFA-2B93-5428-CCAF-0D297B3CED25}"/>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1865D059-866F-2C7A-8A54-6E7B4F468046}"/>
              </a:ext>
            </a:extLst>
          </p:cNvPr>
          <p:cNvSpPr>
            <a:spLocks noGrp="1"/>
          </p:cNvSpPr>
          <p:nvPr>
            <p:ph type="sldNum" sz="quarter" idx="12"/>
          </p:nvPr>
        </p:nvSpPr>
        <p:spPr/>
        <p:txBody>
          <a:bodyPr/>
          <a:lstStyle>
            <a:lvl1pPr>
              <a:defRPr/>
            </a:lvl1pPr>
          </a:lstStyle>
          <a:p>
            <a:fld id="{00F4CFBB-36CC-44EC-A01D-D47E5D09FC74}" type="slidenum">
              <a:rPr lang="en-GB" altLang="en-US"/>
              <a:pPr/>
              <a:t>‹#›</a:t>
            </a:fld>
            <a:endParaRPr lang="en-GB" altLang="en-US"/>
          </a:p>
        </p:txBody>
      </p:sp>
    </p:spTree>
    <p:extLst>
      <p:ext uri="{BB962C8B-B14F-4D97-AF65-F5344CB8AC3E}">
        <p14:creationId xmlns:p14="http://schemas.microsoft.com/office/powerpoint/2010/main" val="27866223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E58E913-4099-9310-1E78-06BFA32445C2}"/>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943513D-4928-999B-EDD2-62C128FADF88}"/>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74345A8-CB35-C558-E587-A30908E5F6BF}"/>
              </a:ext>
            </a:extLst>
          </p:cNvPr>
          <p:cNvSpPr>
            <a:spLocks noGrp="1"/>
          </p:cNvSpPr>
          <p:nvPr>
            <p:ph type="sldNum" sz="quarter" idx="12"/>
          </p:nvPr>
        </p:nvSpPr>
        <p:spPr/>
        <p:txBody>
          <a:bodyPr/>
          <a:lstStyle>
            <a:lvl1pPr>
              <a:defRPr/>
            </a:lvl1pPr>
          </a:lstStyle>
          <a:p>
            <a:fld id="{896B5E35-7520-41BD-8B6F-9DBD72B158F8}" type="slidenum">
              <a:rPr lang="en-GB" altLang="en-US"/>
              <a:pPr/>
              <a:t>‹#›</a:t>
            </a:fld>
            <a:endParaRPr lang="en-GB" altLang="en-US"/>
          </a:p>
        </p:txBody>
      </p:sp>
    </p:spTree>
    <p:extLst>
      <p:ext uri="{BB962C8B-B14F-4D97-AF65-F5344CB8AC3E}">
        <p14:creationId xmlns:p14="http://schemas.microsoft.com/office/powerpoint/2010/main" val="25098118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0C23D3F-922C-B5A4-66AC-EF8FC488C767}"/>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B9F34DF-C792-DB76-322B-4F909D1004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519AF9B-F3D2-179A-804B-93F5BDC5AC7A}"/>
              </a:ext>
            </a:extLst>
          </p:cNvPr>
          <p:cNvSpPr>
            <a:spLocks noGrp="1"/>
          </p:cNvSpPr>
          <p:nvPr>
            <p:ph type="sldNum" sz="quarter" idx="12"/>
          </p:nvPr>
        </p:nvSpPr>
        <p:spPr/>
        <p:txBody>
          <a:bodyPr/>
          <a:lstStyle>
            <a:lvl1pPr>
              <a:defRPr/>
            </a:lvl1pPr>
          </a:lstStyle>
          <a:p>
            <a:fld id="{0ED9A4B5-3F03-4036-AF1A-188030F8135C}" type="slidenum">
              <a:rPr lang="en-GB" altLang="en-US"/>
              <a:pPr/>
              <a:t>‹#›</a:t>
            </a:fld>
            <a:endParaRPr lang="en-GB" altLang="en-US"/>
          </a:p>
        </p:txBody>
      </p:sp>
    </p:spTree>
    <p:extLst>
      <p:ext uri="{BB962C8B-B14F-4D97-AF65-F5344CB8AC3E}">
        <p14:creationId xmlns:p14="http://schemas.microsoft.com/office/powerpoint/2010/main" val="24087105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15B416-72BF-94BD-FD4E-B45969BB1E5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6BFEB8D6-ABEB-3F58-B4D6-019C650FF5CA}"/>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AD063F1-8306-5B83-F72F-AA4FCE4A79D6}"/>
              </a:ext>
            </a:extLst>
          </p:cNvPr>
          <p:cNvSpPr>
            <a:spLocks noGrp="1"/>
          </p:cNvSpPr>
          <p:nvPr>
            <p:ph type="sldNum" sz="quarter" idx="12"/>
          </p:nvPr>
        </p:nvSpPr>
        <p:spPr/>
        <p:txBody>
          <a:bodyPr/>
          <a:lstStyle>
            <a:lvl1pPr>
              <a:defRPr/>
            </a:lvl1pPr>
          </a:lstStyle>
          <a:p>
            <a:fld id="{F4FC8FD1-6206-4CF1-A9A3-84C5008A5B64}" type="slidenum">
              <a:rPr lang="en-GB" altLang="en-US"/>
              <a:pPr/>
              <a:t>‹#›</a:t>
            </a:fld>
            <a:endParaRPr lang="en-GB" altLang="en-US"/>
          </a:p>
        </p:txBody>
      </p:sp>
    </p:spTree>
    <p:extLst>
      <p:ext uri="{BB962C8B-B14F-4D97-AF65-F5344CB8AC3E}">
        <p14:creationId xmlns:p14="http://schemas.microsoft.com/office/powerpoint/2010/main" val="5777905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BF20C6-CC49-9633-5C0F-EF45420C1C9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D7094287-BF8E-B447-4D9B-1A0BAF2C9BDF}"/>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91B727C-7834-C976-F4EF-B7DB49212DC6}"/>
              </a:ext>
            </a:extLst>
          </p:cNvPr>
          <p:cNvSpPr>
            <a:spLocks noGrp="1"/>
          </p:cNvSpPr>
          <p:nvPr>
            <p:ph type="sldNum" sz="quarter" idx="12"/>
          </p:nvPr>
        </p:nvSpPr>
        <p:spPr/>
        <p:txBody>
          <a:bodyPr/>
          <a:lstStyle>
            <a:lvl1pPr>
              <a:defRPr/>
            </a:lvl1pPr>
          </a:lstStyle>
          <a:p>
            <a:fld id="{282706AF-FD8E-4BDE-B0A8-3728BDA002ED}" type="slidenum">
              <a:rPr lang="en-GB" altLang="en-US"/>
              <a:pPr/>
              <a:t>‹#›</a:t>
            </a:fld>
            <a:endParaRPr lang="en-GB" altLang="en-US"/>
          </a:p>
        </p:txBody>
      </p:sp>
    </p:spTree>
    <p:extLst>
      <p:ext uri="{BB962C8B-B14F-4D97-AF65-F5344CB8AC3E}">
        <p14:creationId xmlns:p14="http://schemas.microsoft.com/office/powerpoint/2010/main" val="479747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43EA33-F1E3-441B-A549-F0A63065D34B}"/>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p>
        </p:txBody>
      </p:sp>
      <p:sp>
        <p:nvSpPr>
          <p:cNvPr id="1027" name="Text Placeholder 2">
            <a:extLst>
              <a:ext uri="{FF2B5EF4-FFF2-40B4-BE49-F238E27FC236}">
                <a16:creationId xmlns:a16="http://schemas.microsoft.com/office/drawing/2014/main" id="{95BF601C-DC10-4BE9-A159-AA2AEDE115F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064484-AA75-42EB-96D0-20A18E5E8A76}"/>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5" name="Footer Placeholder 4">
            <a:extLst>
              <a:ext uri="{FF2B5EF4-FFF2-40B4-BE49-F238E27FC236}">
                <a16:creationId xmlns:a16="http://schemas.microsoft.com/office/drawing/2014/main" id="{7B62647C-6027-4F66-939D-D5133D1BDA37}"/>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6" name="Slide Number Placeholder 5">
            <a:extLst>
              <a:ext uri="{FF2B5EF4-FFF2-40B4-BE49-F238E27FC236}">
                <a16:creationId xmlns:a16="http://schemas.microsoft.com/office/drawing/2014/main" id="{E9C504AD-1A04-48F3-9576-D91447F01B02}"/>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fld id="{4C5FAAA4-3740-43F4-B2D8-5294959391D4}" type="slidenum">
              <a:rPr lang="en-GB" altLang="en-US"/>
              <a:pPr/>
              <a:t>‹#›</a:t>
            </a:fld>
            <a:endParaRPr lang="en-GB" altLang="en-US"/>
          </a:p>
        </p:txBody>
      </p:sp>
      <p:sp>
        <p:nvSpPr>
          <p:cNvPr id="7" name="Oval 6">
            <a:extLst>
              <a:ext uri="{FF2B5EF4-FFF2-40B4-BE49-F238E27FC236}">
                <a16:creationId xmlns:a16="http://schemas.microsoft.com/office/drawing/2014/main" id="{D80E245C-ECD2-42F3-81C0-763166431B36}"/>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8" name="Oval 7">
            <a:extLst>
              <a:ext uri="{FF2B5EF4-FFF2-40B4-BE49-F238E27FC236}">
                <a16:creationId xmlns:a16="http://schemas.microsoft.com/office/drawing/2014/main" id="{A366C50A-1249-4238-9993-25967B1757E5}"/>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959" r:id="rId1"/>
    <p:sldLayoutId id="2147483960" r:id="rId2"/>
    <p:sldLayoutId id="2147483969"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Lst>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Palatino Linotype" pitchFamily="18" charset="0"/>
        </a:defRPr>
      </a:lvl2pPr>
      <a:lvl3pPr algn="ctr" rtl="0" eaLnBrk="0" fontAlgn="base" hangingPunct="0">
        <a:lnSpc>
          <a:spcPts val="5800"/>
        </a:lnSpc>
        <a:spcBef>
          <a:spcPct val="0"/>
        </a:spcBef>
        <a:spcAft>
          <a:spcPct val="0"/>
        </a:spcAft>
        <a:defRPr sz="5400">
          <a:solidFill>
            <a:schemeClr val="tx2"/>
          </a:solidFill>
          <a:latin typeface="Palatino Linotype" pitchFamily="18" charset="0"/>
        </a:defRPr>
      </a:lvl3pPr>
      <a:lvl4pPr algn="ctr" rtl="0" eaLnBrk="0" fontAlgn="base" hangingPunct="0">
        <a:lnSpc>
          <a:spcPts val="5800"/>
        </a:lnSpc>
        <a:spcBef>
          <a:spcPct val="0"/>
        </a:spcBef>
        <a:spcAft>
          <a:spcPct val="0"/>
        </a:spcAft>
        <a:defRPr sz="5400">
          <a:solidFill>
            <a:schemeClr val="tx2"/>
          </a:solidFill>
          <a:latin typeface="Palatino Linotype" pitchFamily="18" charset="0"/>
        </a:defRPr>
      </a:lvl4pPr>
      <a:lvl5pPr algn="ctr" rtl="0" eaLnBrk="0" fontAlgn="base" hangingPunct="0">
        <a:lnSpc>
          <a:spcPts val="5800"/>
        </a:lnSpc>
        <a:spcBef>
          <a:spcPct val="0"/>
        </a:spcBef>
        <a:spcAft>
          <a:spcPct val="0"/>
        </a:spcAft>
        <a:defRPr sz="5400">
          <a:solidFill>
            <a:schemeClr val="tx2"/>
          </a:solidFill>
          <a:latin typeface="Palatino Linotype" pitchFamily="18"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43EA33-F1E3-441B-A549-F0A63065D34B}"/>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p>
        </p:txBody>
      </p:sp>
      <p:sp>
        <p:nvSpPr>
          <p:cNvPr id="1027" name="Text Placeholder 2">
            <a:extLst>
              <a:ext uri="{FF2B5EF4-FFF2-40B4-BE49-F238E27FC236}">
                <a16:creationId xmlns:a16="http://schemas.microsoft.com/office/drawing/2014/main" id="{FDAA8B48-81CB-42DA-D1D3-041E39820FC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064484-AA75-42EB-96D0-20A18E5E8A76}"/>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5" name="Footer Placeholder 4">
            <a:extLst>
              <a:ext uri="{FF2B5EF4-FFF2-40B4-BE49-F238E27FC236}">
                <a16:creationId xmlns:a16="http://schemas.microsoft.com/office/drawing/2014/main" id="{7B62647C-6027-4F66-939D-D5133D1BDA37}"/>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6" name="Slide Number Placeholder 5">
            <a:extLst>
              <a:ext uri="{FF2B5EF4-FFF2-40B4-BE49-F238E27FC236}">
                <a16:creationId xmlns:a16="http://schemas.microsoft.com/office/drawing/2014/main" id="{E9C504AD-1A04-48F3-9576-D91447F01B02}"/>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fld id="{623683D3-7E14-4038-9ADD-0A409EDE4756}" type="slidenum">
              <a:rPr lang="en-GB" altLang="en-US"/>
              <a:pPr/>
              <a:t>‹#›</a:t>
            </a:fld>
            <a:endParaRPr lang="en-GB" altLang="en-US"/>
          </a:p>
        </p:txBody>
      </p:sp>
      <p:sp>
        <p:nvSpPr>
          <p:cNvPr id="7" name="Oval 6">
            <a:extLst>
              <a:ext uri="{FF2B5EF4-FFF2-40B4-BE49-F238E27FC236}">
                <a16:creationId xmlns:a16="http://schemas.microsoft.com/office/drawing/2014/main" id="{D80E245C-ECD2-42F3-81C0-763166431B36}"/>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8" name="Oval 7">
            <a:extLst>
              <a:ext uri="{FF2B5EF4-FFF2-40B4-BE49-F238E27FC236}">
                <a16:creationId xmlns:a16="http://schemas.microsoft.com/office/drawing/2014/main" id="{A366C50A-1249-4238-9993-25967B1757E5}"/>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1975440875"/>
      </p:ext>
    </p:extLst>
  </p:cSld>
  <p:clrMap bg1="lt1" tx1="dk1" bg2="lt2" tx2="dk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 id="2147483976" r:id="rId6"/>
    <p:sldLayoutId id="2147483977" r:id="rId7"/>
    <p:sldLayoutId id="2147483978" r:id="rId8"/>
    <p:sldLayoutId id="2147483979" r:id="rId9"/>
    <p:sldLayoutId id="2147483980" r:id="rId10"/>
    <p:sldLayoutId id="2147483981" r:id="rId11"/>
  </p:sldLayoutIdLst>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Twinkl" pitchFamily="2" charset="0"/>
        </a:defRPr>
      </a:lvl2pPr>
      <a:lvl3pPr algn="ctr" rtl="0" eaLnBrk="0" fontAlgn="base" hangingPunct="0">
        <a:lnSpc>
          <a:spcPts val="5800"/>
        </a:lnSpc>
        <a:spcBef>
          <a:spcPct val="0"/>
        </a:spcBef>
        <a:spcAft>
          <a:spcPct val="0"/>
        </a:spcAft>
        <a:defRPr sz="5400">
          <a:solidFill>
            <a:schemeClr val="tx2"/>
          </a:solidFill>
          <a:latin typeface="Twinkl" pitchFamily="2" charset="0"/>
        </a:defRPr>
      </a:lvl3pPr>
      <a:lvl4pPr algn="ctr" rtl="0" eaLnBrk="0" fontAlgn="base" hangingPunct="0">
        <a:lnSpc>
          <a:spcPts val="5800"/>
        </a:lnSpc>
        <a:spcBef>
          <a:spcPct val="0"/>
        </a:spcBef>
        <a:spcAft>
          <a:spcPct val="0"/>
        </a:spcAft>
        <a:defRPr sz="5400">
          <a:solidFill>
            <a:schemeClr val="tx2"/>
          </a:solidFill>
          <a:latin typeface="Twinkl" pitchFamily="2" charset="0"/>
        </a:defRPr>
      </a:lvl4pPr>
      <a:lvl5pPr algn="ctr" rtl="0" eaLnBrk="0" fontAlgn="base" hangingPunct="0">
        <a:lnSpc>
          <a:spcPts val="5800"/>
        </a:lnSpc>
        <a:spcBef>
          <a:spcPct val="0"/>
        </a:spcBef>
        <a:spcAft>
          <a:spcPct val="0"/>
        </a:spcAft>
        <a:defRPr sz="5400">
          <a:solidFill>
            <a:schemeClr val="tx2"/>
          </a:solidFill>
          <a:latin typeface="Twinkl" pitchFamily="2"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eylj.org/index.php?app=core&amp;module=school&amp;section=overview&amp;schoolId=764"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hyperlink" Target="https://www.gov.uk/pension-credit" TargetMode="External"/><Relationship Id="rId3" Type="http://schemas.openxmlformats.org/officeDocument/2006/relationships/image" Target="../media/image11.jpeg"/><Relationship Id="rId7" Type="http://schemas.openxmlformats.org/officeDocument/2006/relationships/hyperlink" Target="http://www.legislation.gov.uk/ukpga/1999/33/part/VI"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hyperlink" Target="https://www.gov.uk/employment-support-allowance" TargetMode="External"/><Relationship Id="rId5" Type="http://schemas.openxmlformats.org/officeDocument/2006/relationships/hyperlink" Target="https://www.gov.uk/jobseekers-allowance" TargetMode="External"/><Relationship Id="rId4" Type="http://schemas.openxmlformats.org/officeDocument/2006/relationships/hyperlink" Target="https://www.gov.uk/universal-credit"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theeasylunchcompany.co.uk/"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amzn.eu/7LFxzGp" TargetMode="Externa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5122" name="Picture 4">
            <a:extLst>
              <a:ext uri="{FF2B5EF4-FFF2-40B4-BE49-F238E27FC236}">
                <a16:creationId xmlns:a16="http://schemas.microsoft.com/office/drawing/2014/main" id="{FB3FA3D6-1B36-4CA6-BCAE-AE6ABFA681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15888"/>
            <a:ext cx="1397000"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Rectangle 2">
            <a:extLst>
              <a:ext uri="{FF2B5EF4-FFF2-40B4-BE49-F238E27FC236}">
                <a16:creationId xmlns:a16="http://schemas.microsoft.com/office/drawing/2014/main" id="{56B5701D-BFF8-4143-8D76-2F080FADB412}"/>
              </a:ext>
            </a:extLst>
          </p:cNvPr>
          <p:cNvSpPr>
            <a:spLocks noGrp="1" noChangeArrowheads="1"/>
          </p:cNvSpPr>
          <p:nvPr>
            <p:ph type="ctrTitle"/>
          </p:nvPr>
        </p:nvSpPr>
        <p:spPr>
          <a:xfrm>
            <a:off x="619056" y="2392541"/>
            <a:ext cx="7920037" cy="1635125"/>
          </a:xfrm>
        </p:spPr>
        <p:txBody>
          <a:bodyPr wrap="square" numCol="1" anchorCtr="0" compatLnSpc="1">
            <a:prstTxWarp prst="textNoShape">
              <a:avLst/>
            </a:prstTxWarp>
            <a:normAutofit fontScale="90000"/>
          </a:bodyPr>
          <a:lstStyle/>
          <a:p>
            <a:pPr eaLnBrk="1" hangingPunct="1">
              <a:defRPr/>
            </a:pPr>
            <a:br>
              <a:rPr lang="en-GB" altLang="en-US" sz="3600">
                <a:effectLst>
                  <a:outerShdw blurRad="38100" dist="38100" dir="2700000" algn="tl">
                    <a:srgbClr val="C0C0C0"/>
                  </a:outerShdw>
                </a:effectLst>
                <a:latin typeface="Twinkl" pitchFamily="2" charset="0"/>
              </a:rPr>
            </a:br>
            <a:br>
              <a:rPr lang="en-GB" altLang="en-US" sz="3600">
                <a:effectLst>
                  <a:outerShdw blurRad="38100" dist="38100" dir="2700000" algn="tl">
                    <a:srgbClr val="C0C0C0"/>
                  </a:outerShdw>
                </a:effectLst>
                <a:latin typeface="Twinkl" pitchFamily="2" charset="0"/>
              </a:rPr>
            </a:br>
            <a:br>
              <a:rPr lang="en-GB" altLang="en-US" sz="3600">
                <a:effectLst>
                  <a:outerShdw blurRad="38100" dist="38100" dir="2700000" algn="tl">
                    <a:srgbClr val="C0C0C0"/>
                  </a:outerShdw>
                </a:effectLst>
                <a:latin typeface="Twinkl" pitchFamily="2" charset="0"/>
              </a:rPr>
            </a:br>
            <a:br>
              <a:rPr lang="en-GB" altLang="en-US" sz="4400">
                <a:effectLst>
                  <a:outerShdw blurRad="38100" dist="38100" dir="2700000" algn="tl">
                    <a:srgbClr val="C0C0C0"/>
                  </a:outerShdw>
                </a:effectLst>
                <a:latin typeface="Twinkl" pitchFamily="2" charset="0"/>
              </a:rPr>
            </a:br>
            <a:br>
              <a:rPr lang="en-GB" altLang="en-US" sz="2200">
                <a:effectLst>
                  <a:outerShdw blurRad="38100" dist="38100" dir="2700000" algn="tl">
                    <a:srgbClr val="C0C0C0"/>
                  </a:outerShdw>
                </a:effectLst>
                <a:latin typeface="Twinkl" pitchFamily="2" charset="0"/>
              </a:rPr>
            </a:br>
            <a:r>
              <a:rPr lang="en-GB" altLang="en-US" sz="6000">
                <a:effectLst>
                  <a:outerShdw blurRad="38100" dist="38100" dir="2700000" algn="tl">
                    <a:srgbClr val="C0C0C0"/>
                  </a:outerShdw>
                </a:effectLst>
                <a:latin typeface="Twinkl" pitchFamily="2" charset="0"/>
              </a:rPr>
              <a:t>Welcome to Year 1</a:t>
            </a:r>
            <a:br>
              <a:rPr lang="en-GB" altLang="en-US" sz="3600">
                <a:effectLst>
                  <a:outerShdw blurRad="38100" dist="38100" dir="2700000" algn="tl">
                    <a:srgbClr val="C0C0C0"/>
                  </a:outerShdw>
                </a:effectLst>
                <a:latin typeface="Twinkl" pitchFamily="2" charset="0"/>
              </a:rPr>
            </a:br>
            <a:endParaRPr lang="en-GB" altLang="en-US" sz="3600">
              <a:effectLst>
                <a:outerShdw blurRad="38100" dist="38100" dir="2700000" algn="tl">
                  <a:srgbClr val="C0C0C0"/>
                </a:outerShdw>
              </a:effectLst>
              <a:latin typeface="Twinkl" pitchFamily="2" charset="0"/>
            </a:endParaRPr>
          </a:p>
        </p:txBody>
      </p:sp>
      <p:sp>
        <p:nvSpPr>
          <p:cNvPr id="5124" name="Rectangle 3">
            <a:extLst>
              <a:ext uri="{FF2B5EF4-FFF2-40B4-BE49-F238E27FC236}">
                <a16:creationId xmlns:a16="http://schemas.microsoft.com/office/drawing/2014/main" id="{E6FC6D14-18FD-4468-A546-44F6CAD5FCD2}"/>
              </a:ext>
            </a:extLst>
          </p:cNvPr>
          <p:cNvSpPr>
            <a:spLocks noGrp="1"/>
          </p:cNvSpPr>
          <p:nvPr>
            <p:ph type="subTitle" idx="1"/>
          </p:nvPr>
        </p:nvSpPr>
        <p:spPr>
          <a:xfrm>
            <a:off x="1577256" y="4581525"/>
            <a:ext cx="6400800" cy="744538"/>
          </a:xfrm>
        </p:spPr>
        <p:txBody>
          <a:bodyPr/>
          <a:lstStyle/>
          <a:p>
            <a:pPr eaLnBrk="1" hangingPunct="1">
              <a:lnSpc>
                <a:spcPct val="80000"/>
              </a:lnSpc>
            </a:pPr>
            <a:endParaRPr lang="en-GB" altLang="en-US" sz="1300">
              <a:solidFill>
                <a:srgbClr val="898989"/>
              </a:solidFill>
              <a:latin typeface="Twinkl" pitchFamily="2" charset="0"/>
            </a:endParaRPr>
          </a:p>
          <a:p>
            <a:pPr eaLnBrk="1" hangingPunct="1">
              <a:lnSpc>
                <a:spcPct val="80000"/>
              </a:lnSpc>
            </a:pPr>
            <a:r>
              <a:rPr lang="en-GB" altLang="en-US" sz="2800">
                <a:solidFill>
                  <a:srgbClr val="898989"/>
                </a:solidFill>
                <a:latin typeface="Twinkl"/>
              </a:rPr>
              <a:t>September 2026</a:t>
            </a:r>
            <a:endParaRPr lang="en-GB" altLang="en-US" sz="1300">
              <a:solidFill>
                <a:srgbClr val="898989"/>
              </a:solidFill>
              <a:latin typeface="Twinkl" pitchFamily="2" charset="0"/>
            </a:endParaRPr>
          </a:p>
        </p:txBody>
      </p:sp>
      <p:sp>
        <p:nvSpPr>
          <p:cNvPr id="6" name="Text Box 2">
            <a:extLst>
              <a:ext uri="{FF2B5EF4-FFF2-40B4-BE49-F238E27FC236}">
                <a16:creationId xmlns:a16="http://schemas.microsoft.com/office/drawing/2014/main" id="{A6B3B194-30B3-4537-A0B8-6220C056B5AE}"/>
              </a:ext>
            </a:extLst>
          </p:cNvPr>
          <p:cNvSpPr txBox="1"/>
          <p:nvPr/>
        </p:nvSpPr>
        <p:spPr>
          <a:xfrm>
            <a:off x="2584450" y="250825"/>
            <a:ext cx="5537200" cy="127158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a:lnSpc>
                <a:spcPct val="115000"/>
              </a:lnSpc>
              <a:spcAft>
                <a:spcPts val="1000"/>
              </a:spcAft>
              <a:defRPr/>
            </a:pPr>
            <a:r>
              <a:rPr lang="en-GB" sz="1800" b="1">
                <a:solidFill>
                  <a:srgbClr val="FF0000"/>
                </a:solidFill>
                <a:latin typeface="SassoonPrimary" panose="020B0500000000000000" pitchFamily="34" charset="0"/>
                <a:ea typeface="Calibri" panose="020F0502020204030204" pitchFamily="34" charset="0"/>
                <a:cs typeface="Times New Roman" panose="02020603050405020304" pitchFamily="18" charset="0"/>
              </a:rPr>
              <a:t>The Southwater Infant Academy</a:t>
            </a:r>
            <a:br>
              <a:rPr lang="en-GB" sz="1800" b="1">
                <a:solidFill>
                  <a:srgbClr val="FF0000"/>
                </a:solidFill>
                <a:latin typeface="SassoonPrimary" panose="020B0500000000000000" pitchFamily="34" charset="0"/>
                <a:ea typeface="Calibri" panose="020F0502020204030204" pitchFamily="34" charset="0"/>
                <a:cs typeface="Times New Roman" panose="02020603050405020304" pitchFamily="18" charset="0"/>
              </a:rPr>
            </a:br>
            <a:r>
              <a:rPr lang="en-GB" sz="1800" b="1">
                <a:solidFill>
                  <a:srgbClr val="FF0000"/>
                </a:solidFill>
                <a:latin typeface="SassoonPrimary" panose="020B0500000000000000" pitchFamily="34" charset="0"/>
                <a:ea typeface="Calibri" panose="020F0502020204030204" pitchFamily="34" charset="0"/>
                <a:cs typeface="Times New Roman" panose="02020603050405020304" pitchFamily="18" charset="0"/>
              </a:rPr>
              <a:t>“Growing, Learning and Succeeding Together”</a:t>
            </a:r>
            <a:endParaRPr lang="en-GB" sz="1800">
              <a:latin typeface="SassoonPrimary" panose="020B0500000000000000" pitchFamily="34" charset="0"/>
              <a:ea typeface="Calibri" panose="020F0502020204030204" pitchFamily="34" charset="0"/>
              <a:cs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grpSp>
        <p:nvGrpSpPr>
          <p:cNvPr id="6146" name="Group 2">
            <a:extLst>
              <a:ext uri="{FF2B5EF4-FFF2-40B4-BE49-F238E27FC236}">
                <a16:creationId xmlns:a16="http://schemas.microsoft.com/office/drawing/2014/main" id="{563E5A6B-0BC2-4F6E-85EF-9F9ABF56799F}"/>
              </a:ext>
            </a:extLst>
          </p:cNvPr>
          <p:cNvGrpSpPr>
            <a:grpSpLocks/>
          </p:cNvGrpSpPr>
          <p:nvPr/>
        </p:nvGrpSpPr>
        <p:grpSpPr bwMode="auto">
          <a:xfrm>
            <a:off x="203692" y="1143099"/>
            <a:ext cx="8575449" cy="4306737"/>
            <a:chOff x="238249" y="555535"/>
            <a:chExt cx="8576456" cy="3868031"/>
          </a:xfrm>
        </p:grpSpPr>
        <p:sp>
          <p:nvSpPr>
            <p:cNvPr id="6149" name="Text Box 8">
              <a:extLst>
                <a:ext uri="{FF2B5EF4-FFF2-40B4-BE49-F238E27FC236}">
                  <a16:creationId xmlns:a16="http://schemas.microsoft.com/office/drawing/2014/main" id="{88280FAE-39F0-4FA8-8196-8640CFFBBCC4}"/>
                </a:ext>
              </a:extLst>
            </p:cNvPr>
            <p:cNvSpPr txBox="1">
              <a:spLocks noChangeArrowheads="1"/>
            </p:cNvSpPr>
            <p:nvPr/>
          </p:nvSpPr>
          <p:spPr bwMode="auto">
            <a:xfrm>
              <a:off x="238249" y="555535"/>
              <a:ext cx="8576456" cy="2418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457200" indent="-4572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600">
                  <a:solidFill>
                    <a:schemeClr val="tx1"/>
                  </a:solidFill>
                  <a:latin typeface="Twinkl"/>
                  <a:cs typeface="Arial"/>
                </a:rPr>
                <a:t>Thank you for helping support your child on making the transition to Green Wing and for encouraging your child’s independence to come straight into school. It is always a pleasure each year getting to know new faces and personalities!</a:t>
              </a:r>
            </a:p>
            <a:p>
              <a:pPr eaLnBrk="1" hangingPunct="1">
                <a:spcBef>
                  <a:spcPct val="50000"/>
                </a:spcBef>
              </a:pPr>
              <a:endParaRPr lang="en-GB" altLang="en-US" sz="2600">
                <a:solidFill>
                  <a:schemeClr val="tx1"/>
                </a:solidFill>
                <a:latin typeface="Twinkl" pitchFamily="2" charset="0"/>
              </a:endParaRPr>
            </a:p>
          </p:txBody>
        </p:sp>
        <p:sp>
          <p:nvSpPr>
            <p:cNvPr id="6150" name="Text Box 17">
              <a:extLst>
                <a:ext uri="{FF2B5EF4-FFF2-40B4-BE49-F238E27FC236}">
                  <a16:creationId xmlns:a16="http://schemas.microsoft.com/office/drawing/2014/main" id="{234DA3FD-EB53-402C-BC43-1B294C82CD84}"/>
                </a:ext>
              </a:extLst>
            </p:cNvPr>
            <p:cNvSpPr txBox="1">
              <a:spLocks noChangeArrowheads="1"/>
            </p:cNvSpPr>
            <p:nvPr/>
          </p:nvSpPr>
          <p:spPr bwMode="auto">
            <a:xfrm>
              <a:off x="238249" y="2903229"/>
              <a:ext cx="8576456" cy="1520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457200" indent="-4572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600">
                  <a:solidFill>
                    <a:schemeClr val="tx1"/>
                  </a:solidFill>
                  <a:latin typeface="Twinkl"/>
                  <a:cs typeface="Arial"/>
                </a:rPr>
                <a:t>Important messages can be communicated to the staff at drop off, pick up, tapestry or via the office. If it is a matter of urgency or you require a meeting please contact the academy office. </a:t>
              </a:r>
              <a:endParaRPr lang="en-GB" altLang="en-US" sz="2600">
                <a:solidFill>
                  <a:schemeClr val="tx1"/>
                </a:solidFill>
                <a:latin typeface="Twinkl"/>
              </a:endParaRPr>
            </a:p>
          </p:txBody>
        </p:sp>
      </p:grpSp>
      <p:sp>
        <p:nvSpPr>
          <p:cNvPr id="7" name="Rectangle 6">
            <a:extLst>
              <a:ext uri="{FF2B5EF4-FFF2-40B4-BE49-F238E27FC236}">
                <a16:creationId xmlns:a16="http://schemas.microsoft.com/office/drawing/2014/main" id="{2BAD0401-A59B-464C-869E-3E737FAF95CC}"/>
              </a:ext>
            </a:extLst>
          </p:cNvPr>
          <p:cNvSpPr/>
          <p:nvPr/>
        </p:nvSpPr>
        <p:spPr>
          <a:xfrm>
            <a:off x="203960" y="71447"/>
            <a:ext cx="8459412" cy="923925"/>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Settling in to Year 1</a:t>
            </a:r>
            <a:endParaRPr lang="en-US" altLang="en-US" sz="5400">
              <a:latin typeface="Twinkl"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ext Box 2">
            <a:extLst>
              <a:ext uri="{FF2B5EF4-FFF2-40B4-BE49-F238E27FC236}">
                <a16:creationId xmlns:a16="http://schemas.microsoft.com/office/drawing/2014/main" id="{5EF33982-3AB8-4F5E-BE7A-3ECB4A79E298}"/>
              </a:ext>
            </a:extLst>
          </p:cNvPr>
          <p:cNvSpPr txBox="1">
            <a:spLocks noChangeArrowheads="1"/>
          </p:cNvSpPr>
          <p:nvPr/>
        </p:nvSpPr>
        <p:spPr bwMode="auto">
          <a:xfrm>
            <a:off x="1403350" y="333375"/>
            <a:ext cx="6192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pPr>
            <a:endParaRPr lang="en-US" altLang="en-US" sz="1800">
              <a:solidFill>
                <a:schemeClr val="tx1"/>
              </a:solidFill>
              <a:latin typeface="Twinkl" pitchFamily="2" charset="0"/>
            </a:endParaRPr>
          </a:p>
        </p:txBody>
      </p:sp>
      <p:sp>
        <p:nvSpPr>
          <p:cNvPr id="8198" name="Text Box 4">
            <a:extLst>
              <a:ext uri="{FF2B5EF4-FFF2-40B4-BE49-F238E27FC236}">
                <a16:creationId xmlns:a16="http://schemas.microsoft.com/office/drawing/2014/main" id="{C4C5D83E-460C-49F0-A3C5-A65334FB38CD}"/>
              </a:ext>
            </a:extLst>
          </p:cNvPr>
          <p:cNvSpPr txBox="1">
            <a:spLocks noChangeArrowheads="1"/>
          </p:cNvSpPr>
          <p:nvPr/>
        </p:nvSpPr>
        <p:spPr bwMode="auto">
          <a:xfrm>
            <a:off x="219596" y="1504493"/>
            <a:ext cx="8704807"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pitchFamily="2" charset="0"/>
              </a:rPr>
              <a:t>Our curriculum at the Academy has been developed for our children, linking with the Primary Curriculum, and equipping them with the skills required to succeed in our ever-changing world.</a:t>
            </a:r>
          </a:p>
          <a:p>
            <a:pPr eaLnBrk="1" hangingPunct="1">
              <a:spcBef>
                <a:spcPct val="50000"/>
              </a:spcBef>
            </a:pPr>
            <a:r>
              <a:rPr lang="en-GB" altLang="en-US">
                <a:solidFill>
                  <a:schemeClr val="tx1"/>
                </a:solidFill>
                <a:latin typeface="Twinkl" pitchFamily="2" charset="0"/>
                <a:cs typeface="Arial"/>
              </a:rPr>
              <a:t>Our topics for the year are…</a:t>
            </a:r>
            <a:endParaRPr lang="en-GB" altLang="en-US">
              <a:solidFill>
                <a:schemeClr val="tx1"/>
              </a:solidFill>
              <a:latin typeface="Twinkl" pitchFamily="2" charset="0"/>
            </a:endParaRPr>
          </a:p>
        </p:txBody>
      </p:sp>
      <p:sp>
        <p:nvSpPr>
          <p:cNvPr id="8" name="Rectangle 7">
            <a:extLst>
              <a:ext uri="{FF2B5EF4-FFF2-40B4-BE49-F238E27FC236}">
                <a16:creationId xmlns:a16="http://schemas.microsoft.com/office/drawing/2014/main" id="{9C304A87-DB36-43DA-B3AA-E3C8BE9F05A0}"/>
              </a:ext>
            </a:extLst>
          </p:cNvPr>
          <p:cNvSpPr/>
          <p:nvPr/>
        </p:nvSpPr>
        <p:spPr>
          <a:xfrm>
            <a:off x="1915759" y="327025"/>
            <a:ext cx="4964821" cy="923330"/>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The Curriculum</a:t>
            </a:r>
            <a:endParaRPr lang="en-US" altLang="en-US" sz="5400">
              <a:latin typeface="Twinkl" pitchFamily="2" charset="0"/>
            </a:endParaRPr>
          </a:p>
        </p:txBody>
      </p:sp>
      <p:graphicFrame>
        <p:nvGraphicFramePr>
          <p:cNvPr id="3" name="Table 2">
            <a:extLst>
              <a:ext uri="{FF2B5EF4-FFF2-40B4-BE49-F238E27FC236}">
                <a16:creationId xmlns:a16="http://schemas.microsoft.com/office/drawing/2014/main" id="{14A8BF38-1D17-42C0-BCF4-61C7AAA880BC}"/>
              </a:ext>
            </a:extLst>
          </p:cNvPr>
          <p:cNvGraphicFramePr>
            <a:graphicFrameLocks noGrp="1"/>
          </p:cNvGraphicFramePr>
          <p:nvPr>
            <p:extLst>
              <p:ext uri="{D42A27DB-BD31-4B8C-83A1-F6EECF244321}">
                <p14:modId xmlns:p14="http://schemas.microsoft.com/office/powerpoint/2010/main" val="3485822140"/>
              </p:ext>
            </p:extLst>
          </p:nvPr>
        </p:nvGraphicFramePr>
        <p:xfrm>
          <a:off x="542925" y="4085589"/>
          <a:ext cx="8115300" cy="2123657"/>
        </p:xfrm>
        <a:graphic>
          <a:graphicData uri="http://schemas.openxmlformats.org/drawingml/2006/table">
            <a:tbl>
              <a:tblPr firstRow="1" bandRow="1">
                <a:tableStyleId>{7DF18680-E054-41AD-8BC1-D1AEF772440D}</a:tableStyleId>
              </a:tblPr>
              <a:tblGrid>
                <a:gridCol w="2705100">
                  <a:extLst>
                    <a:ext uri="{9D8B030D-6E8A-4147-A177-3AD203B41FA5}">
                      <a16:colId xmlns:a16="http://schemas.microsoft.com/office/drawing/2014/main" val="4230746071"/>
                    </a:ext>
                  </a:extLst>
                </a:gridCol>
                <a:gridCol w="2705100">
                  <a:extLst>
                    <a:ext uri="{9D8B030D-6E8A-4147-A177-3AD203B41FA5}">
                      <a16:colId xmlns:a16="http://schemas.microsoft.com/office/drawing/2014/main" val="2411543836"/>
                    </a:ext>
                  </a:extLst>
                </a:gridCol>
                <a:gridCol w="2705100">
                  <a:extLst>
                    <a:ext uri="{9D8B030D-6E8A-4147-A177-3AD203B41FA5}">
                      <a16:colId xmlns:a16="http://schemas.microsoft.com/office/drawing/2014/main" val="3235687442"/>
                    </a:ext>
                  </a:extLst>
                </a:gridCol>
              </a:tblGrid>
              <a:tr h="672191">
                <a:tc>
                  <a:txBody>
                    <a:bodyPr/>
                    <a:lstStyle/>
                    <a:p>
                      <a:pPr algn="ctr"/>
                      <a:r>
                        <a:rPr lang="en-US">
                          <a:latin typeface="Twinkl" pitchFamily="2" charset="0"/>
                        </a:rPr>
                        <a:t>Autumn</a:t>
                      </a:r>
                      <a:endParaRPr lang="en-GB">
                        <a:latin typeface="Twinkl" pitchFamily="2" charset="0"/>
                      </a:endParaRPr>
                    </a:p>
                  </a:txBody>
                  <a:tcPr/>
                </a:tc>
                <a:tc>
                  <a:txBody>
                    <a:bodyPr/>
                    <a:lstStyle/>
                    <a:p>
                      <a:pPr algn="ctr"/>
                      <a:r>
                        <a:rPr lang="en-US">
                          <a:latin typeface="Twinkl" pitchFamily="2" charset="0"/>
                        </a:rPr>
                        <a:t>Spring</a:t>
                      </a:r>
                      <a:endParaRPr lang="en-GB">
                        <a:latin typeface="Twinkl" pitchFamily="2" charset="0"/>
                      </a:endParaRPr>
                    </a:p>
                  </a:txBody>
                  <a:tcPr/>
                </a:tc>
                <a:tc>
                  <a:txBody>
                    <a:bodyPr/>
                    <a:lstStyle/>
                    <a:p>
                      <a:pPr algn="ctr"/>
                      <a:r>
                        <a:rPr lang="en-US">
                          <a:latin typeface="Twinkl" pitchFamily="2" charset="0"/>
                        </a:rPr>
                        <a:t>Summer</a:t>
                      </a:r>
                      <a:endParaRPr lang="en-GB">
                        <a:latin typeface="Twinkl" pitchFamily="2" charset="0"/>
                      </a:endParaRPr>
                    </a:p>
                  </a:txBody>
                  <a:tcPr/>
                </a:tc>
                <a:extLst>
                  <a:ext uri="{0D108BD9-81ED-4DB2-BD59-A6C34878D82A}">
                    <a16:rowId xmlns:a16="http://schemas.microsoft.com/office/drawing/2014/main" val="4216285900"/>
                  </a:ext>
                </a:extLst>
              </a:tr>
              <a:tr h="779275">
                <a:tc>
                  <a:txBody>
                    <a:bodyPr/>
                    <a:lstStyle/>
                    <a:p>
                      <a:pPr algn="ctr"/>
                      <a:r>
                        <a:rPr lang="en-US">
                          <a:latin typeface="Twinkl" pitchFamily="2" charset="0"/>
                        </a:rPr>
                        <a:t>Wild and wonderful</a:t>
                      </a:r>
                      <a:endParaRPr lang="en-GB">
                        <a:latin typeface="Twinkl" pitchFamily="2" charset="0"/>
                      </a:endParaRPr>
                    </a:p>
                  </a:txBody>
                  <a:tcPr/>
                </a:tc>
                <a:tc>
                  <a:txBody>
                    <a:bodyPr/>
                    <a:lstStyle/>
                    <a:p>
                      <a:pPr algn="ctr"/>
                      <a:r>
                        <a:rPr lang="en-US">
                          <a:latin typeface="Twinkl" pitchFamily="2" charset="0"/>
                        </a:rPr>
                        <a:t>Didgeridoos and kangaroos</a:t>
                      </a:r>
                      <a:endParaRPr lang="en-GB">
                        <a:latin typeface="Twinkl" pitchFamily="2" charset="0"/>
                      </a:endParaRPr>
                    </a:p>
                  </a:txBody>
                  <a:tcPr/>
                </a:tc>
                <a:tc>
                  <a:txBody>
                    <a:bodyPr/>
                    <a:lstStyle/>
                    <a:p>
                      <a:pPr algn="ctr"/>
                      <a:r>
                        <a:rPr lang="en-US">
                          <a:latin typeface="Twinkl" pitchFamily="2" charset="0"/>
                        </a:rPr>
                        <a:t>Once upon a tale</a:t>
                      </a:r>
                      <a:endParaRPr lang="en-GB">
                        <a:latin typeface="Twinkl" pitchFamily="2" charset="0"/>
                      </a:endParaRPr>
                    </a:p>
                  </a:txBody>
                  <a:tcPr/>
                </a:tc>
                <a:extLst>
                  <a:ext uri="{0D108BD9-81ED-4DB2-BD59-A6C34878D82A}">
                    <a16:rowId xmlns:a16="http://schemas.microsoft.com/office/drawing/2014/main" val="452013323"/>
                  </a:ext>
                </a:extLst>
              </a:tr>
              <a:tr h="672191">
                <a:tc>
                  <a:txBody>
                    <a:bodyPr/>
                    <a:lstStyle/>
                    <a:p>
                      <a:pPr algn="ctr"/>
                      <a:r>
                        <a:rPr lang="en-US">
                          <a:latin typeface="Twinkl" pitchFamily="2" charset="0"/>
                        </a:rPr>
                        <a:t>London Calling</a:t>
                      </a:r>
                      <a:endParaRPr lang="en-GB">
                        <a:latin typeface="Twinkl" pitchFamily="2" charset="0"/>
                      </a:endParaRPr>
                    </a:p>
                  </a:txBody>
                  <a:tcPr/>
                </a:tc>
                <a:tc>
                  <a:txBody>
                    <a:bodyPr/>
                    <a:lstStyle/>
                    <a:p>
                      <a:pPr algn="ctr"/>
                      <a:r>
                        <a:rPr lang="en-US">
                          <a:latin typeface="Twinkl" pitchFamily="2" charset="0"/>
                        </a:rPr>
                        <a:t>This is me</a:t>
                      </a:r>
                      <a:endParaRPr lang="en-GB">
                        <a:latin typeface="Twinkl" pitchFamily="2" charset="0"/>
                      </a:endParaRPr>
                    </a:p>
                  </a:txBody>
                  <a:tcPr/>
                </a:tc>
                <a:tc>
                  <a:txBody>
                    <a:bodyPr/>
                    <a:lstStyle/>
                    <a:p>
                      <a:pPr algn="ctr"/>
                      <a:r>
                        <a:rPr lang="en-US" err="1">
                          <a:latin typeface="Twinkl" pitchFamily="2" charset="0"/>
                        </a:rPr>
                        <a:t>Southwater’s</a:t>
                      </a:r>
                      <a:r>
                        <a:rPr lang="en-US">
                          <a:latin typeface="Twinkl" pitchFamily="2" charset="0"/>
                        </a:rPr>
                        <a:t> past</a:t>
                      </a:r>
                      <a:endParaRPr lang="en-GB">
                        <a:latin typeface="Twinkl" pitchFamily="2" charset="0"/>
                      </a:endParaRPr>
                    </a:p>
                  </a:txBody>
                  <a:tcPr/>
                </a:tc>
                <a:extLst>
                  <a:ext uri="{0D108BD9-81ED-4DB2-BD59-A6C34878D82A}">
                    <a16:rowId xmlns:a16="http://schemas.microsoft.com/office/drawing/2014/main" val="2428120264"/>
                  </a:ext>
                </a:extLst>
              </a:tr>
            </a:tbl>
          </a:graphicData>
        </a:graphic>
      </p:graphicFrame>
    </p:spTree>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7" name="Text Box 17">
            <a:extLst>
              <a:ext uri="{FF2B5EF4-FFF2-40B4-BE49-F238E27FC236}">
                <a16:creationId xmlns:a16="http://schemas.microsoft.com/office/drawing/2014/main" id="{EC64E4C5-310C-435C-BE1B-4751EDF4A625}"/>
              </a:ext>
            </a:extLst>
          </p:cNvPr>
          <p:cNvSpPr txBox="1">
            <a:spLocks noChangeArrowheads="1"/>
          </p:cNvSpPr>
          <p:nvPr/>
        </p:nvSpPr>
        <p:spPr bwMode="auto">
          <a:xfrm>
            <a:off x="202874" y="1480634"/>
            <a:ext cx="8734513"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pPr>
            <a:r>
              <a:rPr lang="en-US" altLang="en-US" sz="2300">
                <a:solidFill>
                  <a:schemeClr val="tx1"/>
                </a:solidFill>
                <a:latin typeface="Twinkl"/>
                <a:cs typeface="Arial"/>
              </a:rPr>
              <a:t>This week on Friday your child will be bringing home spellings to learn. Word houses, word buses or rockets will be stuck into their homework books in sets to be </a:t>
            </a:r>
            <a:r>
              <a:rPr lang="en-US" altLang="en-US" sz="2300" err="1">
                <a:solidFill>
                  <a:schemeClr val="tx1"/>
                </a:solidFill>
                <a:latin typeface="Twinkl"/>
                <a:cs typeface="Arial"/>
              </a:rPr>
              <a:t>practised</a:t>
            </a:r>
            <a:r>
              <a:rPr lang="en-US" altLang="en-US" sz="2300">
                <a:solidFill>
                  <a:schemeClr val="tx1"/>
                </a:solidFill>
                <a:latin typeface="Twinkl"/>
                <a:cs typeface="Arial"/>
              </a:rPr>
              <a:t> at home. Teachers/TA’s will check and mark these on a weekly basis.  </a:t>
            </a:r>
          </a:p>
          <a:p>
            <a:pPr marL="342900" indent="-342900" eaLnBrk="1" hangingPunct="1">
              <a:spcBef>
                <a:spcPct val="50000"/>
              </a:spcBef>
            </a:pPr>
            <a:r>
              <a:rPr lang="en-US" altLang="en-US" sz="2300">
                <a:solidFill>
                  <a:schemeClr val="tx1"/>
                </a:solidFill>
                <a:latin typeface="Twinkl"/>
                <a:cs typeface="Arial"/>
              </a:rPr>
              <a:t>Spellings will be checked at the end of each half term. </a:t>
            </a:r>
          </a:p>
          <a:p>
            <a:pPr marL="342900" indent="-342900" eaLnBrk="1" hangingPunct="1">
              <a:spcBef>
                <a:spcPct val="50000"/>
              </a:spcBef>
            </a:pPr>
            <a:r>
              <a:rPr lang="en-US" altLang="en-US" sz="2300">
                <a:solidFill>
                  <a:schemeClr val="tx1"/>
                </a:solidFill>
                <a:latin typeface="Twinkl"/>
                <a:cs typeface="Arial"/>
              </a:rPr>
              <a:t>We will give you notice so you can </a:t>
            </a:r>
            <a:r>
              <a:rPr lang="en-US" altLang="en-US" sz="2300" err="1">
                <a:solidFill>
                  <a:schemeClr val="tx1"/>
                </a:solidFill>
                <a:latin typeface="Twinkl"/>
                <a:cs typeface="Arial"/>
              </a:rPr>
              <a:t>practise</a:t>
            </a:r>
            <a:r>
              <a:rPr lang="en-US" altLang="en-US" sz="2300">
                <a:solidFill>
                  <a:schemeClr val="tx1"/>
                </a:solidFill>
                <a:latin typeface="Twinkl"/>
                <a:cs typeface="Arial"/>
              </a:rPr>
              <a:t> at home.</a:t>
            </a:r>
          </a:p>
          <a:p>
            <a:pPr marL="342900" indent="-342900" eaLnBrk="1" hangingPunct="1">
              <a:spcBef>
                <a:spcPct val="50000"/>
              </a:spcBef>
            </a:pPr>
            <a:r>
              <a:rPr lang="en-US" altLang="en-US" sz="2300">
                <a:solidFill>
                  <a:schemeClr val="tx1"/>
                </a:solidFill>
                <a:latin typeface="Twinkl"/>
                <a:cs typeface="Arial"/>
              </a:rPr>
              <a:t>At the back of your child's homework book will also be the word houses, buses or rockets that they can currently </a:t>
            </a:r>
            <a:r>
              <a:rPr lang="en-US" altLang="en-US" sz="2300" b="1">
                <a:solidFill>
                  <a:schemeClr val="tx1"/>
                </a:solidFill>
                <a:latin typeface="Twinkl"/>
                <a:cs typeface="Arial"/>
              </a:rPr>
              <a:t>read.  </a:t>
            </a:r>
            <a:r>
              <a:rPr lang="en-US" altLang="en-US" sz="2300">
                <a:solidFill>
                  <a:schemeClr val="tx1"/>
                </a:solidFill>
                <a:latin typeface="Twinkl"/>
                <a:cs typeface="Arial"/>
              </a:rPr>
              <a:t>These have a </a:t>
            </a:r>
            <a:r>
              <a:rPr lang="en-US" altLang="en-US" sz="2300" err="1">
                <a:solidFill>
                  <a:schemeClr val="tx1"/>
                </a:solidFill>
                <a:latin typeface="Twinkl"/>
                <a:cs typeface="Arial"/>
              </a:rPr>
              <a:t>coloured</a:t>
            </a:r>
            <a:r>
              <a:rPr lang="en-US" altLang="en-US" sz="2300">
                <a:solidFill>
                  <a:schemeClr val="tx1"/>
                </a:solidFill>
                <a:latin typeface="Twinkl"/>
                <a:cs typeface="Arial"/>
              </a:rPr>
              <a:t> dot next to them.  Please continue to </a:t>
            </a:r>
            <a:r>
              <a:rPr lang="en-US" altLang="en-US" sz="2300" err="1">
                <a:solidFill>
                  <a:schemeClr val="tx1"/>
                </a:solidFill>
                <a:latin typeface="Twinkl"/>
                <a:cs typeface="Arial"/>
              </a:rPr>
              <a:t>practise</a:t>
            </a:r>
            <a:r>
              <a:rPr lang="en-US" altLang="en-US" sz="2300">
                <a:solidFill>
                  <a:schemeClr val="tx1"/>
                </a:solidFill>
                <a:latin typeface="Twinkl"/>
                <a:cs typeface="Arial"/>
              </a:rPr>
              <a:t> any that aren't dotted. We will assess these at the end of term. </a:t>
            </a:r>
            <a:endParaRPr lang="en-GB" altLang="en-US" sz="2300">
              <a:solidFill>
                <a:schemeClr val="tx1"/>
              </a:solidFill>
              <a:latin typeface="Twinkl"/>
              <a:cs typeface="Arial"/>
            </a:endParaRPr>
          </a:p>
          <a:p>
            <a:pPr algn="ctr">
              <a:spcBef>
                <a:spcPct val="50000"/>
              </a:spcBef>
              <a:buNone/>
            </a:pPr>
            <a:r>
              <a:rPr lang="en-US" altLang="en-US" sz="2300">
                <a:solidFill>
                  <a:schemeClr val="tx1"/>
                </a:solidFill>
                <a:latin typeface="Twinkl"/>
                <a:cs typeface="Arial"/>
              </a:rPr>
              <a:t>Thank you in advance!</a:t>
            </a:r>
          </a:p>
        </p:txBody>
      </p:sp>
      <p:sp>
        <p:nvSpPr>
          <p:cNvPr id="10243" name="AutoShape 9" descr="https://tapestryjournal.com/ym/pages/s_9141/p_07-2020/m_o_130625_306mjtjty431p0k9bgq1nw9kv2b417ym.jpg?s=9141&amp;u=348&amp;Expires=1600020762&amp;Signature=jXgDv4ftob3F6-cPZLLkwVIi0VX~NthNCIdr2456lPcAM4aVHdXkr0jUpFEtMIxEtek2vDutc10kPt7XHRquFrxco4Poj7IsFnBhYerl7IitTqnxIR-yMGpNSfYqPFWgNaLc3Pr62SOFyNFmCRePeIZC73mGj2Cgd~VQvlP0gKOxqiC-ZQh7bLTnHBYMj1ewOAXJ-L9mADhOWqAcwETMCWL6roCI49o0~35gyVWOkR2UnEH6QnT3P8fEHUqhqpVjPXxuU8OtZlA0W5xiFvZRsyTUd96~-f70wETz5UgSUSM8JJ13qKv2LEF7INpK2JJX3tsxVu-zEoV-VBdGLBIq9Q__&amp;Key-Pair-Id=APKAJUSDRV55TOQKSATA">
            <a:extLst>
              <a:ext uri="{FF2B5EF4-FFF2-40B4-BE49-F238E27FC236}">
                <a16:creationId xmlns:a16="http://schemas.microsoft.com/office/drawing/2014/main" id="{FC84E164-642B-4C4E-8112-C9C0B60B738E}"/>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spcBef>
                <a:spcPct val="0"/>
              </a:spcBef>
              <a:buFontTx/>
              <a:buNone/>
            </a:pPr>
            <a:endParaRPr lang="en-US" altLang="en-US">
              <a:solidFill>
                <a:schemeClr val="tx1"/>
              </a:solidFill>
              <a:latin typeface="Twinkl" pitchFamily="2" charset="0"/>
            </a:endParaRPr>
          </a:p>
        </p:txBody>
      </p:sp>
      <p:sp>
        <p:nvSpPr>
          <p:cNvPr id="10" name="Rectangle 9">
            <a:extLst>
              <a:ext uri="{FF2B5EF4-FFF2-40B4-BE49-F238E27FC236}">
                <a16:creationId xmlns:a16="http://schemas.microsoft.com/office/drawing/2014/main" id="{1D94FB3F-F7ED-4C7F-A3AA-2099001FB7B1}"/>
              </a:ext>
            </a:extLst>
          </p:cNvPr>
          <p:cNvSpPr/>
          <p:nvPr/>
        </p:nvSpPr>
        <p:spPr>
          <a:xfrm>
            <a:off x="100642" y="3306"/>
            <a:ext cx="8938978" cy="1477328"/>
          </a:xfrm>
          <a:prstGeom prst="rect">
            <a:avLst/>
          </a:prstGeom>
        </p:spPr>
        <p:txBody>
          <a:bodyPr wrap="square" lIns="91440" tIns="45720" rIns="91440" bIns="45720" anchor="t">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a:cs typeface="Arial"/>
              </a:rPr>
              <a:t>Homework</a:t>
            </a:r>
          </a:p>
          <a:p>
            <a:pPr algn="ctr" eaLnBrk="1" hangingPunct="1">
              <a:spcBef>
                <a:spcPct val="50000"/>
              </a:spcBef>
              <a:defRPr/>
            </a:pPr>
            <a:r>
              <a:rPr lang="en-US" altLang="en-US">
                <a:solidFill>
                  <a:srgbClr val="2F5897"/>
                </a:solidFill>
                <a:effectLst>
                  <a:outerShdw blurRad="38100" dist="38100" dir="2700000" algn="tl">
                    <a:srgbClr val="C0C0C0"/>
                  </a:outerShdw>
                </a:effectLst>
                <a:latin typeface="Twinkl"/>
                <a:cs typeface="Arial"/>
              </a:rPr>
              <a:t>Sent home on a Friday. Please return for the following Thurs.</a:t>
            </a:r>
            <a:endParaRPr lang="en-US" altLang="en-US" sz="5400">
              <a:solidFill>
                <a:srgbClr val="2F5897"/>
              </a:solidFill>
              <a:effectLst>
                <a:outerShdw blurRad="38100" dist="38100" dir="2700000" algn="tl">
                  <a:srgbClr val="C0C0C0"/>
                </a:outerShdw>
              </a:effectLst>
              <a:latin typeface="Twinkl"/>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547ADCB-5CC7-42A8-B281-31FB7DCB12DD}"/>
              </a:ext>
            </a:extLst>
          </p:cNvPr>
          <p:cNvPicPr>
            <a:picLocks noChangeAspect="1"/>
          </p:cNvPicPr>
          <p:nvPr/>
        </p:nvPicPr>
        <p:blipFill>
          <a:blip r:embed="rId2"/>
          <a:stretch>
            <a:fillRect/>
          </a:stretch>
        </p:blipFill>
        <p:spPr>
          <a:xfrm>
            <a:off x="0" y="2147324"/>
            <a:ext cx="9144000" cy="2563352"/>
          </a:xfrm>
          <a:prstGeom prst="rect">
            <a:avLst/>
          </a:prstGeom>
        </p:spPr>
      </p:pic>
    </p:spTree>
    <p:extLst>
      <p:ext uri="{BB962C8B-B14F-4D97-AF65-F5344CB8AC3E}">
        <p14:creationId xmlns:p14="http://schemas.microsoft.com/office/powerpoint/2010/main" val="520710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EC8D205-633C-4C62-8262-B4D3F49F7400}"/>
              </a:ext>
            </a:extLst>
          </p:cNvPr>
          <p:cNvPicPr>
            <a:picLocks noChangeAspect="1"/>
          </p:cNvPicPr>
          <p:nvPr/>
        </p:nvPicPr>
        <p:blipFill>
          <a:blip r:embed="rId2"/>
          <a:stretch>
            <a:fillRect/>
          </a:stretch>
        </p:blipFill>
        <p:spPr>
          <a:xfrm>
            <a:off x="-167600" y="304800"/>
            <a:ext cx="9479200" cy="6248400"/>
          </a:xfrm>
          <a:prstGeom prst="rect">
            <a:avLst/>
          </a:prstGeom>
        </p:spPr>
      </p:pic>
    </p:spTree>
    <p:extLst>
      <p:ext uri="{BB962C8B-B14F-4D97-AF65-F5344CB8AC3E}">
        <p14:creationId xmlns:p14="http://schemas.microsoft.com/office/powerpoint/2010/main" val="208400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B9445B-9A70-4AF2-A914-D6A4A4E43001}"/>
              </a:ext>
            </a:extLst>
          </p:cNvPr>
          <p:cNvPicPr>
            <a:picLocks noChangeAspect="1"/>
          </p:cNvPicPr>
          <p:nvPr/>
        </p:nvPicPr>
        <p:blipFill>
          <a:blip r:embed="rId2"/>
          <a:stretch>
            <a:fillRect/>
          </a:stretch>
        </p:blipFill>
        <p:spPr>
          <a:xfrm>
            <a:off x="0" y="265358"/>
            <a:ext cx="9128294" cy="6316417"/>
          </a:xfrm>
          <a:prstGeom prst="rect">
            <a:avLst/>
          </a:prstGeom>
        </p:spPr>
      </p:pic>
    </p:spTree>
    <p:extLst>
      <p:ext uri="{BB962C8B-B14F-4D97-AF65-F5344CB8AC3E}">
        <p14:creationId xmlns:p14="http://schemas.microsoft.com/office/powerpoint/2010/main" val="3185745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16" descr="book_border">
            <a:extLst>
              <a:ext uri="{FF2B5EF4-FFF2-40B4-BE49-F238E27FC236}">
                <a16:creationId xmlns:a16="http://schemas.microsoft.com/office/drawing/2014/main" id="{3F6FEB07-1D9A-406B-B9FF-85907445E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018" y="155603"/>
            <a:ext cx="3065343" cy="583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17" descr="book_border">
            <a:extLst>
              <a:ext uri="{FF2B5EF4-FFF2-40B4-BE49-F238E27FC236}">
                <a16:creationId xmlns:a16="http://schemas.microsoft.com/office/drawing/2014/main" id="{872E5E73-124E-453A-B41D-4BA83CE9D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5827" y="147670"/>
            <a:ext cx="2766318" cy="526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 Box 7">
            <a:extLst>
              <a:ext uri="{FF2B5EF4-FFF2-40B4-BE49-F238E27FC236}">
                <a16:creationId xmlns:a16="http://schemas.microsoft.com/office/drawing/2014/main" id="{93C65AD5-3FCD-4940-8384-842DA4E2892D}"/>
              </a:ext>
            </a:extLst>
          </p:cNvPr>
          <p:cNvSpPr txBox="1">
            <a:spLocks noChangeArrowheads="1"/>
          </p:cNvSpPr>
          <p:nvPr/>
        </p:nvSpPr>
        <p:spPr bwMode="auto">
          <a:xfrm>
            <a:off x="364534" y="2055248"/>
            <a:ext cx="864993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a:cs typeface="Arial"/>
              </a:rPr>
              <a:t>Books will be changed on Thursdays. They will receive either one or two phonics books to read with you at home as well as a sharing book from the wing library.</a:t>
            </a:r>
          </a:p>
        </p:txBody>
      </p:sp>
      <p:sp>
        <p:nvSpPr>
          <p:cNvPr id="12293" name="Text Box 8">
            <a:extLst>
              <a:ext uri="{FF2B5EF4-FFF2-40B4-BE49-F238E27FC236}">
                <a16:creationId xmlns:a16="http://schemas.microsoft.com/office/drawing/2014/main" id="{F20ADFD7-BF6A-4B5F-9572-8D58CEB6B10C}"/>
              </a:ext>
            </a:extLst>
          </p:cNvPr>
          <p:cNvSpPr txBox="1">
            <a:spLocks noChangeArrowheads="1"/>
          </p:cNvSpPr>
          <p:nvPr/>
        </p:nvSpPr>
        <p:spPr bwMode="auto">
          <a:xfrm>
            <a:off x="338868" y="4983322"/>
            <a:ext cx="8581793"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200">
                <a:solidFill>
                  <a:schemeClr val="tx1"/>
                </a:solidFill>
                <a:latin typeface="Twinkl" pitchFamily="2" charset="0"/>
              </a:rPr>
              <a:t> </a:t>
            </a:r>
            <a:r>
              <a:rPr lang="en-GB" altLang="en-US">
                <a:solidFill>
                  <a:schemeClr val="tx1"/>
                </a:solidFill>
                <a:latin typeface="Twinkl" pitchFamily="2" charset="0"/>
              </a:rPr>
              <a:t>Your child’s teacher and teaching assistant will listen to your child read </a:t>
            </a:r>
            <a:r>
              <a:rPr lang="en-US" altLang="en-US">
                <a:solidFill>
                  <a:schemeClr val="tx1"/>
                </a:solidFill>
                <a:latin typeface="Twinkl" pitchFamily="2" charset="0"/>
              </a:rPr>
              <a:t>often. This could be individually, in a small group or as part of whole class reading sessions. </a:t>
            </a:r>
            <a:endParaRPr lang="en-GB" altLang="en-US">
              <a:solidFill>
                <a:schemeClr val="tx1"/>
              </a:solidFill>
              <a:latin typeface="Twinkl" pitchFamily="2" charset="0"/>
            </a:endParaRPr>
          </a:p>
        </p:txBody>
      </p:sp>
      <p:sp>
        <p:nvSpPr>
          <p:cNvPr id="12294" name="Text Box 15">
            <a:extLst>
              <a:ext uri="{FF2B5EF4-FFF2-40B4-BE49-F238E27FC236}">
                <a16:creationId xmlns:a16="http://schemas.microsoft.com/office/drawing/2014/main" id="{6015809D-C2CF-4F38-AB98-C695B44F3283}"/>
              </a:ext>
            </a:extLst>
          </p:cNvPr>
          <p:cNvSpPr txBox="1">
            <a:spLocks noChangeArrowheads="1"/>
          </p:cNvSpPr>
          <p:nvPr/>
        </p:nvSpPr>
        <p:spPr bwMode="auto">
          <a:xfrm>
            <a:off x="304800" y="3500684"/>
            <a:ext cx="864993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a:cs typeface="Arial"/>
              </a:rPr>
              <a:t>Children will be required to place their reading journal into a separate box and it will be checked and initialled by an adult every week.</a:t>
            </a:r>
          </a:p>
        </p:txBody>
      </p:sp>
      <p:sp>
        <p:nvSpPr>
          <p:cNvPr id="2" name="Rectangle 1">
            <a:extLst>
              <a:ext uri="{FF2B5EF4-FFF2-40B4-BE49-F238E27FC236}">
                <a16:creationId xmlns:a16="http://schemas.microsoft.com/office/drawing/2014/main" id="{188CED01-9F38-480A-8E94-D481E675C235}"/>
              </a:ext>
            </a:extLst>
          </p:cNvPr>
          <p:cNvSpPr/>
          <p:nvPr/>
        </p:nvSpPr>
        <p:spPr>
          <a:xfrm>
            <a:off x="3168578" y="203085"/>
            <a:ext cx="2624437" cy="923330"/>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
        <p:nvSpPr>
          <p:cNvPr id="4" name="TextBox 3">
            <a:extLst>
              <a:ext uri="{FF2B5EF4-FFF2-40B4-BE49-F238E27FC236}">
                <a16:creationId xmlns:a16="http://schemas.microsoft.com/office/drawing/2014/main" id="{010EC435-BE32-F65B-6551-FB1240953CEF}"/>
              </a:ext>
            </a:extLst>
          </p:cNvPr>
          <p:cNvSpPr txBox="1"/>
          <p:nvPr/>
        </p:nvSpPr>
        <p:spPr>
          <a:xfrm>
            <a:off x="304800" y="941942"/>
            <a:ext cx="846772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a:latin typeface="Twinkl"/>
                <a:cs typeface="Arial"/>
              </a:rPr>
              <a:t>Your child's reading has been assessed and they have received a green Reading Journal.</a:t>
            </a:r>
            <a:endParaRPr lang="en-GB">
              <a:latin typeface="Twink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497D88D-307A-43FA-8DFC-A56012CCBF37}"/>
              </a:ext>
            </a:extLst>
          </p:cNvPr>
          <p:cNvSpPr/>
          <p:nvPr/>
        </p:nvSpPr>
        <p:spPr>
          <a:xfrm>
            <a:off x="3331219" y="76200"/>
            <a:ext cx="2624437" cy="923330"/>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
        <p:nvSpPr>
          <p:cNvPr id="16391" name="Text Box 20">
            <a:extLst>
              <a:ext uri="{FF2B5EF4-FFF2-40B4-BE49-F238E27FC236}">
                <a16:creationId xmlns:a16="http://schemas.microsoft.com/office/drawing/2014/main" id="{682A4D4C-7F25-4B68-A950-25DC366B0C39}"/>
              </a:ext>
            </a:extLst>
          </p:cNvPr>
          <p:cNvSpPr txBox="1">
            <a:spLocks noChangeArrowheads="1"/>
          </p:cNvSpPr>
          <p:nvPr/>
        </p:nvSpPr>
        <p:spPr bwMode="auto">
          <a:xfrm>
            <a:off x="312810" y="785845"/>
            <a:ext cx="8661254"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spcBef>
                <a:spcPts val="0"/>
              </a:spcBef>
              <a:buNone/>
              <a:defRPr/>
            </a:pPr>
            <a:r>
              <a:rPr lang="en-GB">
                <a:solidFill>
                  <a:schemeClr val="tx1"/>
                </a:solidFill>
                <a:latin typeface="Twinkl"/>
                <a:cs typeface="Arial"/>
              </a:rPr>
              <a:t>It has been proven that parents are the most important </a:t>
            </a:r>
          </a:p>
          <a:p>
            <a:pPr>
              <a:spcBef>
                <a:spcPts val="0"/>
              </a:spcBef>
              <a:buNone/>
              <a:defRPr/>
            </a:pPr>
            <a:r>
              <a:rPr lang="en-GB">
                <a:solidFill>
                  <a:schemeClr val="tx1"/>
                </a:solidFill>
                <a:latin typeface="Twinkl"/>
                <a:cs typeface="Arial"/>
              </a:rPr>
              <a:t>reading role models for children and young people. </a:t>
            </a:r>
            <a:endParaRPr lang="en-GB" altLang="en-US">
              <a:solidFill>
                <a:schemeClr val="tx1"/>
              </a:solidFill>
              <a:latin typeface="Twinkl"/>
              <a:cs typeface="Arial"/>
            </a:endParaRPr>
          </a:p>
          <a:p>
            <a:pPr>
              <a:spcBef>
                <a:spcPts val="0"/>
              </a:spcBef>
              <a:buNone/>
              <a:defRPr/>
            </a:pPr>
            <a:r>
              <a:rPr lang="en-GB" altLang="en-US">
                <a:solidFill>
                  <a:schemeClr val="tx1"/>
                </a:solidFill>
                <a:latin typeface="Twinkl"/>
                <a:cs typeface="Arial"/>
              </a:rPr>
              <a:t>Please continue to read daily at home with your child for </a:t>
            </a:r>
            <a:r>
              <a:rPr lang="en-GB" altLang="en-US" b="1">
                <a:solidFill>
                  <a:schemeClr val="tx1"/>
                </a:solidFill>
                <a:latin typeface="Twinkl"/>
                <a:cs typeface="Arial"/>
              </a:rPr>
              <a:t>at least</a:t>
            </a:r>
            <a:r>
              <a:rPr lang="en-GB" altLang="en-US">
                <a:solidFill>
                  <a:schemeClr val="tx1"/>
                </a:solidFill>
                <a:latin typeface="Twinkl"/>
                <a:cs typeface="Arial"/>
              </a:rPr>
              <a:t> 10 minutes every day. </a:t>
            </a:r>
            <a:endParaRPr lang="en-GB" altLang="en-US">
              <a:solidFill>
                <a:schemeClr val="tx1"/>
              </a:solidFill>
              <a:latin typeface="Twinkl" pitchFamily="2" charset="0"/>
            </a:endParaRPr>
          </a:p>
          <a:p>
            <a:pPr eaLnBrk="1" hangingPunct="1">
              <a:spcBef>
                <a:spcPts val="0"/>
              </a:spcBef>
              <a:buNone/>
              <a:defRPr/>
            </a:pPr>
            <a:endParaRPr lang="en-GB" altLang="en-US">
              <a:solidFill>
                <a:schemeClr val="tx1"/>
              </a:solidFill>
              <a:latin typeface="Twinkl"/>
              <a:cs typeface="Arial"/>
            </a:endParaRPr>
          </a:p>
          <a:p>
            <a:pPr eaLnBrk="1" hangingPunct="1">
              <a:spcBef>
                <a:spcPts val="0"/>
              </a:spcBef>
              <a:buNone/>
              <a:defRPr/>
            </a:pPr>
            <a:r>
              <a:rPr lang="en-GB" altLang="en-US">
                <a:solidFill>
                  <a:schemeClr val="tx1"/>
                </a:solidFill>
                <a:latin typeface="Twinkl"/>
                <a:cs typeface="Arial"/>
              </a:rPr>
              <a:t>There is also an optional section for your children to complete in their green journals should they wish to draw or w</a:t>
            </a:r>
            <a:r>
              <a:rPr lang="en-GB">
                <a:solidFill>
                  <a:schemeClr val="tx1"/>
                </a:solidFill>
                <a:latin typeface="Twinkl"/>
                <a:cs typeface="Arial"/>
              </a:rPr>
              <a:t>rite about a book they have read.</a:t>
            </a:r>
          </a:p>
          <a:p>
            <a:pPr marL="269875" indent="-269875" eaLnBrk="1" hangingPunct="1">
              <a:spcBef>
                <a:spcPts val="0"/>
              </a:spcBef>
              <a:buNone/>
              <a:defRPr/>
            </a:pPr>
            <a:endParaRPr lang="en-GB">
              <a:solidFill>
                <a:schemeClr val="tx1"/>
              </a:solidFill>
            </a:endParaRPr>
          </a:p>
          <a:p>
            <a:pPr>
              <a:spcBef>
                <a:spcPts val="0"/>
              </a:spcBef>
              <a:buNone/>
              <a:defRPr/>
            </a:pPr>
            <a:r>
              <a:rPr lang="en-US" altLang="en-US">
                <a:solidFill>
                  <a:schemeClr val="tx1"/>
                </a:solidFill>
                <a:latin typeface="Twinkl"/>
                <a:cs typeface="Arial"/>
              </a:rPr>
              <a:t>W</a:t>
            </a:r>
            <a:r>
              <a:rPr lang="en-GB" altLang="en-US">
                <a:solidFill>
                  <a:schemeClr val="tx1"/>
                </a:solidFill>
                <a:latin typeface="Twinkl"/>
                <a:cs typeface="Arial"/>
              </a:rPr>
              <a:t>e hope the children will enjoy taking part in the academies reading challenge this year. This can be done with books from</a:t>
            </a:r>
          </a:p>
          <a:p>
            <a:pPr>
              <a:spcBef>
                <a:spcPts val="0"/>
              </a:spcBef>
              <a:buNone/>
              <a:defRPr/>
            </a:pPr>
            <a:r>
              <a:rPr lang="en-GB" altLang="en-US">
                <a:solidFill>
                  <a:schemeClr val="tx1"/>
                </a:solidFill>
                <a:latin typeface="Twinkl"/>
                <a:cs typeface="Arial"/>
              </a:rPr>
              <a:t>school or home. Please record these in your child’s reading</a:t>
            </a:r>
          </a:p>
          <a:p>
            <a:pPr>
              <a:spcBef>
                <a:spcPts val="0"/>
              </a:spcBef>
              <a:buNone/>
              <a:defRPr/>
            </a:pPr>
            <a:r>
              <a:rPr lang="en-GB" altLang="en-US">
                <a:solidFill>
                  <a:schemeClr val="tx1"/>
                </a:solidFill>
                <a:latin typeface="Twinkl"/>
                <a:cs typeface="Arial"/>
              </a:rPr>
              <a:t>journal. </a:t>
            </a:r>
            <a:r>
              <a:rPr lang="en-GB">
                <a:solidFill>
                  <a:schemeClr val="tx1"/>
                </a:solidFill>
                <a:latin typeface="Twinkl"/>
                <a:cs typeface="Arial"/>
              </a:rPr>
              <a:t>Reads will be counted every Friday and r</a:t>
            </a:r>
            <a:r>
              <a:rPr lang="en-GB" altLang="en-US">
                <a:solidFill>
                  <a:schemeClr val="tx1"/>
                </a:solidFill>
                <a:latin typeface="Twinkl"/>
                <a:cs typeface="Arial"/>
              </a:rPr>
              <a:t>ainbow, bronze, silver and gold awards will be presented to children when they achieve these reading goals.</a:t>
            </a:r>
            <a:endParaRPr lang="en-GB">
              <a:solidFill>
                <a:schemeClr val="tx1"/>
              </a:solidFill>
              <a:latin typeface="Twinkl"/>
              <a:cs typeface="Arial"/>
            </a:endParaRPr>
          </a:p>
          <a:p>
            <a:pPr eaLnBrk="1" hangingPunct="1">
              <a:spcBef>
                <a:spcPct val="50000"/>
              </a:spcBef>
              <a:buFont typeface="Wingdings" panose="05000000000000000000" pitchFamily="2" charset="2"/>
              <a:buChar char="§"/>
              <a:defRPr/>
            </a:pPr>
            <a:endParaRPr lang="en-GB" altLang="en-US">
              <a:solidFill>
                <a:schemeClr val="tx1"/>
              </a:solidFill>
              <a:latin typeface="Twinkl"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a:extLst>
              <a:ext uri="{FF2B5EF4-FFF2-40B4-BE49-F238E27FC236}">
                <a16:creationId xmlns:a16="http://schemas.microsoft.com/office/drawing/2014/main" id="{FB1A3926-1238-4133-9A5B-E932A0A95428}"/>
              </a:ext>
            </a:extLst>
          </p:cNvPr>
          <p:cNvSpPr>
            <a:spLocks noChangeArrowheads="1"/>
          </p:cNvSpPr>
          <p:nvPr/>
        </p:nvSpPr>
        <p:spPr bwMode="auto">
          <a:xfrm>
            <a:off x="419100" y="1565275"/>
            <a:ext cx="86169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spcBef>
                <a:spcPct val="0"/>
              </a:spcBef>
              <a:buFontTx/>
              <a:buNone/>
            </a:pPr>
            <a:r>
              <a:rPr lang="en-GB" altLang="en-US">
                <a:solidFill>
                  <a:schemeClr val="tx1"/>
                </a:solidFill>
                <a:latin typeface="Twinkl" pitchFamily="2" charset="0"/>
              </a:rPr>
              <a:t>When reading with your child at home please focus on some of these areas:</a:t>
            </a:r>
          </a:p>
        </p:txBody>
      </p:sp>
      <p:sp>
        <p:nvSpPr>
          <p:cNvPr id="16388" name="Rectangle 3">
            <a:extLst>
              <a:ext uri="{FF2B5EF4-FFF2-40B4-BE49-F238E27FC236}">
                <a16:creationId xmlns:a16="http://schemas.microsoft.com/office/drawing/2014/main" id="{D6A9FAAC-4A71-4866-B8A7-78BFC87B2E49}"/>
              </a:ext>
            </a:extLst>
          </p:cNvPr>
          <p:cNvSpPr>
            <a:spLocks noChangeArrowheads="1"/>
          </p:cNvSpPr>
          <p:nvPr/>
        </p:nvSpPr>
        <p:spPr bwMode="auto">
          <a:xfrm>
            <a:off x="468313" y="2407528"/>
            <a:ext cx="832326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0"/>
              </a:spcBef>
            </a:pPr>
            <a:r>
              <a:rPr lang="en-GB" altLang="en-US">
                <a:solidFill>
                  <a:schemeClr val="tx1"/>
                </a:solidFill>
                <a:latin typeface="Twinkl"/>
                <a:cs typeface="Arial"/>
              </a:rPr>
              <a:t>Fluency</a:t>
            </a:r>
          </a:p>
          <a:p>
            <a:pPr eaLnBrk="1" hangingPunct="1">
              <a:spcBef>
                <a:spcPct val="0"/>
              </a:spcBef>
            </a:pPr>
            <a:r>
              <a:rPr lang="en-GB" altLang="en-US">
                <a:solidFill>
                  <a:schemeClr val="tx1"/>
                </a:solidFill>
                <a:latin typeface="Twinkl"/>
                <a:cs typeface="Arial"/>
              </a:rPr>
              <a:t>Expression</a:t>
            </a:r>
          </a:p>
          <a:p>
            <a:pPr eaLnBrk="1" hangingPunct="1">
              <a:spcBef>
                <a:spcPct val="0"/>
              </a:spcBef>
            </a:pPr>
            <a:r>
              <a:rPr lang="en-GB" altLang="en-US">
                <a:solidFill>
                  <a:schemeClr val="tx1"/>
                </a:solidFill>
                <a:latin typeface="Twinkl"/>
                <a:cs typeface="Arial"/>
              </a:rPr>
              <a:t>Discussion of the text and individual words and phrases</a:t>
            </a:r>
          </a:p>
          <a:p>
            <a:pPr eaLnBrk="1" hangingPunct="1">
              <a:spcBef>
                <a:spcPct val="0"/>
              </a:spcBef>
            </a:pPr>
            <a:r>
              <a:rPr lang="en-GB" altLang="en-US">
                <a:solidFill>
                  <a:schemeClr val="tx1"/>
                </a:solidFill>
                <a:latin typeface="Twinkl"/>
                <a:cs typeface="Arial"/>
              </a:rPr>
              <a:t>Questions about the story, </a:t>
            </a:r>
            <a:r>
              <a:rPr lang="en-GB" altLang="en-US" b="1">
                <a:solidFill>
                  <a:schemeClr val="tx1"/>
                </a:solidFill>
                <a:latin typeface="Twinkl"/>
                <a:cs typeface="Arial"/>
              </a:rPr>
              <a:t>including inferred questions</a:t>
            </a:r>
            <a:r>
              <a:rPr lang="en-GB" altLang="en-US">
                <a:solidFill>
                  <a:schemeClr val="tx1"/>
                </a:solidFill>
                <a:latin typeface="Twinkl"/>
                <a:cs typeface="Arial"/>
              </a:rPr>
              <a:t>. </a:t>
            </a:r>
          </a:p>
          <a:p>
            <a:pPr>
              <a:spcBef>
                <a:spcPct val="0"/>
              </a:spcBef>
            </a:pPr>
            <a:r>
              <a:rPr lang="en-GB" altLang="en-US">
                <a:solidFill>
                  <a:schemeClr val="tx1"/>
                </a:solidFill>
                <a:latin typeface="Twinkl"/>
                <a:cs typeface="Arial"/>
              </a:rPr>
              <a:t>Examples of all these are on the website in the Parent Hub section </a:t>
            </a:r>
          </a:p>
          <a:p>
            <a:pPr>
              <a:spcBef>
                <a:spcPct val="0"/>
              </a:spcBef>
            </a:pPr>
            <a:r>
              <a:rPr lang="en-US">
                <a:solidFill>
                  <a:schemeClr val="tx1"/>
                </a:solidFill>
                <a:latin typeface="Twinkl"/>
                <a:cs typeface="Arial"/>
              </a:rPr>
              <a:t>But most importantly enjoy the story together! </a:t>
            </a:r>
            <a:endParaRPr lang="en-GB">
              <a:solidFill>
                <a:schemeClr val="tx1"/>
              </a:solidFill>
              <a:latin typeface="Twinkl"/>
            </a:endParaRPr>
          </a:p>
        </p:txBody>
      </p:sp>
      <p:sp>
        <p:nvSpPr>
          <p:cNvPr id="7" name="Rectangle 6">
            <a:extLst>
              <a:ext uri="{FF2B5EF4-FFF2-40B4-BE49-F238E27FC236}">
                <a16:creationId xmlns:a16="http://schemas.microsoft.com/office/drawing/2014/main" id="{44CCDE42-2EA2-4902-B673-4D749076B93B}"/>
              </a:ext>
            </a:extLst>
          </p:cNvPr>
          <p:cNvSpPr/>
          <p:nvPr/>
        </p:nvSpPr>
        <p:spPr>
          <a:xfrm>
            <a:off x="3259781" y="630689"/>
            <a:ext cx="2624437" cy="923330"/>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pic>
        <p:nvPicPr>
          <p:cNvPr id="5" name="Picture 16" descr="book_border">
            <a:extLst>
              <a:ext uri="{FF2B5EF4-FFF2-40B4-BE49-F238E27FC236}">
                <a16:creationId xmlns:a16="http://schemas.microsoft.com/office/drawing/2014/main" id="{48AC7B50-4236-D88A-1F13-1F375C80FD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 y="76200"/>
            <a:ext cx="3334350" cy="636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6" descr="book_border">
            <a:extLst>
              <a:ext uri="{FF2B5EF4-FFF2-40B4-BE49-F238E27FC236}">
                <a16:creationId xmlns:a16="http://schemas.microsoft.com/office/drawing/2014/main" id="{34686FEB-727A-5EAA-4E3E-1860E67957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6719" y="76200"/>
            <a:ext cx="3219331" cy="636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2197" y="0"/>
            <a:ext cx="5718412" cy="923330"/>
          </a:xfrm>
          <a:prstGeom prst="rect">
            <a:avLst/>
          </a:prstGeom>
          <a:noFill/>
        </p:spPr>
        <p:txBody>
          <a:bodyPr wrap="square" rtlCol="0">
            <a:spAutoFit/>
          </a:bodyPr>
          <a:lstStyle/>
          <a:p>
            <a:pPr algn="ctr"/>
            <a:r>
              <a:rPr lang="en-GB" sz="5400">
                <a:solidFill>
                  <a:srgbClr val="0070C0"/>
                </a:solidFill>
                <a:latin typeface="Twinkl" pitchFamily="2" charset="0"/>
              </a:rPr>
              <a:t>Handwriting</a:t>
            </a:r>
            <a:r>
              <a:rPr lang="en-GB" sz="3600">
                <a:latin typeface="Twinkl" pitchFamily="2" charset="0"/>
              </a:rPr>
              <a:t> </a:t>
            </a:r>
          </a:p>
        </p:txBody>
      </p:sp>
      <p:sp>
        <p:nvSpPr>
          <p:cNvPr id="3" name="TextBox 2"/>
          <p:cNvSpPr txBox="1"/>
          <p:nvPr/>
        </p:nvSpPr>
        <p:spPr>
          <a:xfrm>
            <a:off x="327546" y="818866"/>
            <a:ext cx="8639033" cy="6740307"/>
          </a:xfrm>
          <a:prstGeom prst="rect">
            <a:avLst/>
          </a:prstGeom>
          <a:noFill/>
        </p:spPr>
        <p:txBody>
          <a:bodyPr wrap="square" rtlCol="0">
            <a:spAutoFit/>
          </a:bodyPr>
          <a:lstStyle/>
          <a:p>
            <a:r>
              <a:rPr lang="en-GB">
                <a:latin typeface="Twinkl" pitchFamily="2" charset="0"/>
              </a:rPr>
              <a:t>In Year 1 we are introducing teaching the children to pre-cursive handwriting. This will benefit them in: </a:t>
            </a:r>
          </a:p>
          <a:p>
            <a:r>
              <a:rPr lang="en-US">
                <a:solidFill>
                  <a:srgbClr val="FF0000"/>
                </a:solidFill>
                <a:latin typeface="Twinkl" pitchFamily="2" charset="0"/>
              </a:rPr>
              <a:t>Improved Fine Motor Skills</a:t>
            </a:r>
            <a:r>
              <a:rPr lang="en-US">
                <a:latin typeface="Twinkl" pitchFamily="2" charset="0"/>
              </a:rPr>
              <a:t>: Pre-cursive writing involves continuous, fluid movements that help children develop fine motor skills and hand-eye coordination.</a:t>
            </a:r>
          </a:p>
          <a:p>
            <a:r>
              <a:rPr lang="en-US">
                <a:solidFill>
                  <a:srgbClr val="FF0000"/>
                </a:solidFill>
                <a:latin typeface="Twinkl" pitchFamily="2" charset="0"/>
              </a:rPr>
              <a:t>Prevents Letter Reversals: </a:t>
            </a:r>
            <a:r>
              <a:rPr lang="en-US">
                <a:latin typeface="Twinkl" pitchFamily="2" charset="0"/>
              </a:rPr>
              <a:t>It can reduce common letter reversals, such as confusing ‘b’ and ‘d’, because the letters are connected and flow naturally.</a:t>
            </a:r>
          </a:p>
          <a:p>
            <a:r>
              <a:rPr lang="en-US">
                <a:solidFill>
                  <a:srgbClr val="FF0000"/>
                </a:solidFill>
                <a:latin typeface="Twinkl" pitchFamily="2" charset="0"/>
              </a:rPr>
              <a:t>Enhanced Reading and Writing Skills: </a:t>
            </a:r>
            <a:r>
              <a:rPr lang="en-US">
                <a:latin typeface="Twinkl" pitchFamily="2" charset="0"/>
              </a:rPr>
              <a:t>The connected letters in pre-cursive writing help children understand that sounds are connected to form words, which is a fundamental aspect of reading.</a:t>
            </a:r>
          </a:p>
          <a:p>
            <a:r>
              <a:rPr lang="en-US">
                <a:solidFill>
                  <a:srgbClr val="FF0000"/>
                </a:solidFill>
                <a:latin typeface="Twinkl" pitchFamily="2" charset="0"/>
              </a:rPr>
              <a:t>Ease of Transition</a:t>
            </a:r>
            <a:r>
              <a:rPr lang="en-US">
                <a:latin typeface="Twinkl" pitchFamily="2" charset="0"/>
              </a:rPr>
              <a:t>: Pre-cursive writing can make the transition to cursive writing smoother, as children are already familiar with the basic strokes and connections ready for Year 2.</a:t>
            </a:r>
          </a:p>
          <a:p>
            <a:endParaRPr lang="en-GB">
              <a:latin typeface="Twinkl" pitchFamily="2" charset="0"/>
            </a:endParaRPr>
          </a:p>
          <a:p>
            <a:endParaRPr lang="en-GB">
              <a:latin typeface="Twinkl" pitchFamily="2" charset="0"/>
            </a:endParaRPr>
          </a:p>
        </p:txBody>
      </p:sp>
    </p:spTree>
    <p:extLst>
      <p:ext uri="{BB962C8B-B14F-4D97-AF65-F5344CB8AC3E}">
        <p14:creationId xmlns:p14="http://schemas.microsoft.com/office/powerpoint/2010/main" val="1891580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0251" y="791572"/>
            <a:ext cx="9759824" cy="4858601"/>
          </a:xfrm>
          <a:prstGeom prst="rect">
            <a:avLst/>
          </a:prstGeom>
        </p:spPr>
      </p:pic>
    </p:spTree>
    <p:extLst>
      <p:ext uri="{BB962C8B-B14F-4D97-AF65-F5344CB8AC3E}">
        <p14:creationId xmlns:p14="http://schemas.microsoft.com/office/powerpoint/2010/main" val="382593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Text Box 4">
            <a:extLst>
              <a:ext uri="{FF2B5EF4-FFF2-40B4-BE49-F238E27FC236}">
                <a16:creationId xmlns:a16="http://schemas.microsoft.com/office/drawing/2014/main" id="{67FA9EE2-D64D-4C8A-9E16-00FB7E315C02}"/>
              </a:ext>
            </a:extLst>
          </p:cNvPr>
          <p:cNvSpPr txBox="1">
            <a:spLocks noChangeArrowheads="1"/>
          </p:cNvSpPr>
          <p:nvPr/>
        </p:nvSpPr>
        <p:spPr bwMode="auto">
          <a:xfrm>
            <a:off x="1476375" y="476250"/>
            <a:ext cx="6191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19459" name="Text Box 5">
            <a:extLst>
              <a:ext uri="{FF2B5EF4-FFF2-40B4-BE49-F238E27FC236}">
                <a16:creationId xmlns:a16="http://schemas.microsoft.com/office/drawing/2014/main" id="{3C7E1990-B99E-4D25-A2A8-8CEF14DCC33A}"/>
              </a:ext>
            </a:extLst>
          </p:cNvPr>
          <p:cNvSpPr txBox="1">
            <a:spLocks noChangeArrowheads="1"/>
          </p:cNvSpPr>
          <p:nvPr/>
        </p:nvSpPr>
        <p:spPr bwMode="auto">
          <a:xfrm>
            <a:off x="1331913" y="187325"/>
            <a:ext cx="56165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M</a:t>
            </a:r>
            <a:r>
              <a:rPr lang="en-GB" altLang="en-US" sz="5400" err="1">
                <a:solidFill>
                  <a:srgbClr val="2F5897"/>
                </a:solidFill>
                <a:effectLst>
                  <a:outerShdw blurRad="38100" dist="38100" dir="2700000" algn="tl">
                    <a:srgbClr val="C0C0C0"/>
                  </a:outerShdw>
                </a:effectLst>
                <a:latin typeface="Twinkl" pitchFamily="2" charset="0"/>
                <a:ea typeface="+mj-ea"/>
                <a:cs typeface="+mj-cs"/>
              </a:rPr>
              <a:t>athematics</a:t>
            </a:r>
            <a:endParaRPr lang="en-US" altLang="en-US" sz="3200">
              <a:solidFill>
                <a:schemeClr val="tx1"/>
              </a:solidFill>
              <a:latin typeface="Twinkl" pitchFamily="2" charset="0"/>
            </a:endParaRPr>
          </a:p>
        </p:txBody>
      </p:sp>
      <p:sp>
        <p:nvSpPr>
          <p:cNvPr id="17412" name="Text Box 9">
            <a:extLst>
              <a:ext uri="{FF2B5EF4-FFF2-40B4-BE49-F238E27FC236}">
                <a16:creationId xmlns:a16="http://schemas.microsoft.com/office/drawing/2014/main" id="{3D8C86D6-533B-484B-8D47-BC0EA249796C}"/>
              </a:ext>
            </a:extLst>
          </p:cNvPr>
          <p:cNvSpPr txBox="1">
            <a:spLocks noChangeArrowheads="1"/>
          </p:cNvSpPr>
          <p:nvPr/>
        </p:nvSpPr>
        <p:spPr bwMode="auto">
          <a:xfrm>
            <a:off x="755650" y="3284538"/>
            <a:ext cx="76803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pPr>
            <a:endParaRPr lang="en-GB" altLang="en-US" sz="3200">
              <a:solidFill>
                <a:schemeClr val="tx1"/>
              </a:solidFill>
              <a:latin typeface="Twinkl" pitchFamily="2" charset="0"/>
            </a:endParaRPr>
          </a:p>
          <a:p>
            <a:pPr algn="ctr" eaLnBrk="1" hangingPunct="1">
              <a:spcBef>
                <a:spcPct val="50000"/>
              </a:spcBef>
              <a:buFontTx/>
              <a:buNone/>
            </a:pPr>
            <a:endParaRPr lang="en-US" altLang="en-US" sz="3200" b="1">
              <a:solidFill>
                <a:schemeClr val="tx1"/>
              </a:solidFill>
              <a:latin typeface="Twinkl" pitchFamily="2" charset="0"/>
            </a:endParaRPr>
          </a:p>
        </p:txBody>
      </p:sp>
      <p:sp>
        <p:nvSpPr>
          <p:cNvPr id="19462" name="Text Box 14">
            <a:extLst>
              <a:ext uri="{FF2B5EF4-FFF2-40B4-BE49-F238E27FC236}">
                <a16:creationId xmlns:a16="http://schemas.microsoft.com/office/drawing/2014/main" id="{F23168EC-AE32-46F8-B1BE-C2033B750D14}"/>
              </a:ext>
            </a:extLst>
          </p:cNvPr>
          <p:cNvSpPr txBox="1">
            <a:spLocks noChangeArrowheads="1"/>
          </p:cNvSpPr>
          <p:nvPr/>
        </p:nvSpPr>
        <p:spPr bwMode="auto">
          <a:xfrm>
            <a:off x="282066" y="1053740"/>
            <a:ext cx="8620126" cy="355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sz="2200">
                <a:solidFill>
                  <a:schemeClr val="tx1"/>
                </a:solidFill>
                <a:latin typeface="Twinkl"/>
                <a:cs typeface="Arial"/>
              </a:rPr>
              <a:t>We have been working on embedding a Maths Mastery approach across the Academy linked to the NCETM. </a:t>
            </a:r>
            <a:endParaRPr lang="en-GB" altLang="en-US" sz="2200">
              <a:solidFill>
                <a:schemeClr val="tx1"/>
              </a:solidFill>
              <a:latin typeface="Twinkl" pitchFamily="2" charset="0"/>
            </a:endParaRPr>
          </a:p>
          <a:p>
            <a:pPr marL="342900" indent="-342900">
              <a:spcBef>
                <a:spcPct val="50000"/>
              </a:spcBef>
              <a:defRPr/>
            </a:pPr>
            <a:r>
              <a:rPr lang="en-GB" altLang="en-US" sz="2200">
                <a:solidFill>
                  <a:schemeClr val="tx1"/>
                </a:solidFill>
                <a:latin typeface="Twinkl"/>
                <a:cs typeface="Arial"/>
              </a:rPr>
              <a:t>This year we are taking part in the updated mastering number project across the school. </a:t>
            </a:r>
            <a:r>
              <a:rPr lang="en-GB" sz="2200">
                <a:solidFill>
                  <a:schemeClr val="tx1"/>
                </a:solidFill>
                <a:latin typeface="Twinkl"/>
                <a:cs typeface="Arial"/>
              </a:rPr>
              <a:t>This aims to secure firm foundations in the development of good number sense. The aim over time is that children will leave KS1 with fluency in calculation and a confidence and flexibility with number.  </a:t>
            </a:r>
            <a:endParaRPr lang="en-GB" altLang="en-US" sz="2200">
              <a:solidFill>
                <a:schemeClr val="tx1"/>
              </a:solidFill>
              <a:latin typeface="Twinkl"/>
              <a:cs typeface="Arial"/>
            </a:endParaRPr>
          </a:p>
          <a:p>
            <a:pPr marL="342900" indent="-342900" eaLnBrk="1" hangingPunct="1">
              <a:spcBef>
                <a:spcPct val="50000"/>
              </a:spcBef>
              <a:defRPr/>
            </a:pPr>
            <a:r>
              <a:rPr lang="en-GB" altLang="en-US" sz="2200">
                <a:solidFill>
                  <a:schemeClr val="tx1"/>
                </a:solidFill>
                <a:latin typeface="Twinkl"/>
                <a:cs typeface="Arial"/>
              </a:rPr>
              <a:t>We use many resources such as; Rekenrek, number lines, Multilink and Numicon to help support learning.</a:t>
            </a:r>
          </a:p>
        </p:txBody>
      </p:sp>
      <p:sp>
        <p:nvSpPr>
          <p:cNvPr id="2" name="TextBox 1">
            <a:extLst>
              <a:ext uri="{FF2B5EF4-FFF2-40B4-BE49-F238E27FC236}">
                <a16:creationId xmlns:a16="http://schemas.microsoft.com/office/drawing/2014/main" id="{D679F527-4B05-C3CE-B26F-B0BF40C3DE51}"/>
              </a:ext>
            </a:extLst>
          </p:cNvPr>
          <p:cNvSpPr txBox="1"/>
          <p:nvPr/>
        </p:nvSpPr>
        <p:spPr>
          <a:xfrm>
            <a:off x="282066" y="4755413"/>
            <a:ext cx="8538354"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200">
                <a:latin typeface="Twinkl"/>
                <a:cs typeface="Arial"/>
              </a:rPr>
              <a:t>Maths challenges will continue to be sent home every fortnight. They will be sent via Tapestry each fortnight. These aim to support your child’s mathematical development.</a:t>
            </a:r>
            <a:endParaRPr lang="en-US" sz="2200">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7" name="Text Box 4">
            <a:extLst>
              <a:ext uri="{FF2B5EF4-FFF2-40B4-BE49-F238E27FC236}">
                <a16:creationId xmlns:a16="http://schemas.microsoft.com/office/drawing/2014/main" id="{AE7D7DEE-BCFC-4394-B173-E052C51F2B51}"/>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21508" name="Text Box 11">
            <a:extLst>
              <a:ext uri="{FF2B5EF4-FFF2-40B4-BE49-F238E27FC236}">
                <a16:creationId xmlns:a16="http://schemas.microsoft.com/office/drawing/2014/main" id="{E7AC4FC5-FCE0-4C5D-8B28-C6504B7A1A2D}"/>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2" name="Text Box 12">
            <a:extLst>
              <a:ext uri="{FF2B5EF4-FFF2-40B4-BE49-F238E27FC236}">
                <a16:creationId xmlns:a16="http://schemas.microsoft.com/office/drawing/2014/main" id="{40B30858-8A48-4A3A-ADFB-DD115F484406}"/>
              </a:ext>
            </a:extLst>
          </p:cNvPr>
          <p:cNvSpPr txBox="1">
            <a:spLocks noChangeArrowheads="1"/>
          </p:cNvSpPr>
          <p:nvPr/>
        </p:nvSpPr>
        <p:spPr bwMode="auto">
          <a:xfrm>
            <a:off x="1116013" y="188913"/>
            <a:ext cx="792003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US" altLang="en-US" sz="5000">
                <a:solidFill>
                  <a:srgbClr val="2F5897"/>
                </a:solidFill>
                <a:effectLst>
                  <a:outerShdw blurRad="38100" dist="38100" dir="2700000" algn="tl">
                    <a:srgbClr val="C0C0C0"/>
                  </a:outerShdw>
                </a:effectLst>
                <a:latin typeface="Twinkl"/>
                <a:ea typeface="+mj-ea"/>
                <a:cs typeface="+mj-cs"/>
              </a:rPr>
              <a:t>G</a:t>
            </a:r>
            <a:r>
              <a:rPr lang="en-GB" altLang="en-US" sz="5000" err="1">
                <a:solidFill>
                  <a:srgbClr val="2F5897"/>
                </a:solidFill>
                <a:effectLst>
                  <a:outerShdw blurRad="38100" dist="38100" dir="2700000" algn="tl">
                    <a:srgbClr val="C0C0C0"/>
                  </a:outerShdw>
                </a:effectLst>
                <a:latin typeface="Twinkl"/>
                <a:ea typeface="+mj-ea"/>
                <a:cs typeface="+mj-cs"/>
              </a:rPr>
              <a:t>reen</a:t>
            </a:r>
            <a:r>
              <a:rPr lang="en-GB" altLang="en-US" sz="5000">
                <a:solidFill>
                  <a:srgbClr val="2F5897"/>
                </a:solidFill>
                <a:effectLst>
                  <a:outerShdw blurRad="38100" dist="38100" dir="2700000" algn="tl">
                    <a:srgbClr val="C0C0C0"/>
                  </a:outerShdw>
                </a:effectLst>
                <a:latin typeface="Twinkl"/>
                <a:ea typeface="+mj-ea"/>
                <a:cs typeface="+mj-cs"/>
              </a:rPr>
              <a:t> Wing Assessments</a:t>
            </a:r>
            <a:endParaRPr lang="en-GB" altLang="en-US" sz="5000">
              <a:solidFill>
                <a:schemeClr val="tx1"/>
              </a:solidFill>
              <a:latin typeface="Twinkl"/>
            </a:endParaRPr>
          </a:p>
        </p:txBody>
      </p:sp>
      <p:grpSp>
        <p:nvGrpSpPr>
          <p:cNvPr id="21510" name="Group 1">
            <a:extLst>
              <a:ext uri="{FF2B5EF4-FFF2-40B4-BE49-F238E27FC236}">
                <a16:creationId xmlns:a16="http://schemas.microsoft.com/office/drawing/2014/main" id="{73EF2D0D-68E0-4967-B7BB-4B8F2ABB9785}"/>
              </a:ext>
            </a:extLst>
          </p:cNvPr>
          <p:cNvGrpSpPr>
            <a:grpSpLocks/>
          </p:cNvGrpSpPr>
          <p:nvPr/>
        </p:nvGrpSpPr>
        <p:grpSpPr bwMode="auto">
          <a:xfrm>
            <a:off x="358775" y="1111250"/>
            <a:ext cx="8426450" cy="4741054"/>
            <a:chOff x="215900" y="849303"/>
            <a:chExt cx="8836398" cy="3909211"/>
          </a:xfrm>
        </p:grpSpPr>
        <p:sp>
          <p:nvSpPr>
            <p:cNvPr id="21511" name="Text Box 5">
              <a:extLst>
                <a:ext uri="{FF2B5EF4-FFF2-40B4-BE49-F238E27FC236}">
                  <a16:creationId xmlns:a16="http://schemas.microsoft.com/office/drawing/2014/main" id="{2B7F0BA7-6DBA-4207-8E87-8827951B92D6}"/>
                </a:ext>
              </a:extLst>
            </p:cNvPr>
            <p:cNvSpPr txBox="1">
              <a:spLocks noChangeArrowheads="1"/>
            </p:cNvSpPr>
            <p:nvPr/>
          </p:nvSpPr>
          <p:spPr bwMode="auto">
            <a:xfrm>
              <a:off x="215900" y="849303"/>
              <a:ext cx="8723196" cy="1294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pitchFamily="2" charset="0"/>
                </a:rPr>
                <a:t>Children are assessed and their progress monitored regularly by class teachers. This enables us to ensure that all children are making progress and that the next steps in their learning are planned for.</a:t>
              </a:r>
            </a:p>
          </p:txBody>
        </p:sp>
        <p:sp>
          <p:nvSpPr>
            <p:cNvPr id="21512" name="TextBox 2">
              <a:extLst>
                <a:ext uri="{FF2B5EF4-FFF2-40B4-BE49-F238E27FC236}">
                  <a16:creationId xmlns:a16="http://schemas.microsoft.com/office/drawing/2014/main" id="{82C52FD4-B2BD-4A7A-AA49-9447AA59806B}"/>
                </a:ext>
              </a:extLst>
            </p:cNvPr>
            <p:cNvSpPr txBox="1">
              <a:spLocks noChangeArrowheads="1"/>
            </p:cNvSpPr>
            <p:nvPr/>
          </p:nvSpPr>
          <p:spPr bwMode="auto">
            <a:xfrm>
              <a:off x="215900" y="3768789"/>
              <a:ext cx="8723196" cy="98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0"/>
                </a:spcBef>
              </a:pPr>
              <a:r>
                <a:rPr lang="en-GB" altLang="en-US">
                  <a:solidFill>
                    <a:schemeClr val="tx1"/>
                  </a:solidFill>
                  <a:latin typeface="Twinkl" pitchFamily="2" charset="0"/>
                </a:rPr>
                <a:t>We will hold parent consultation evenings in the Autumn and Spring Term and you will receive a report at the end of the Summer Term. </a:t>
              </a:r>
            </a:p>
          </p:txBody>
        </p:sp>
        <p:sp>
          <p:nvSpPr>
            <p:cNvPr id="21513" name="Text Box 5">
              <a:extLst>
                <a:ext uri="{FF2B5EF4-FFF2-40B4-BE49-F238E27FC236}">
                  <a16:creationId xmlns:a16="http://schemas.microsoft.com/office/drawing/2014/main" id="{6854F297-1C3D-4345-9975-569407143124}"/>
                </a:ext>
              </a:extLst>
            </p:cNvPr>
            <p:cNvSpPr txBox="1">
              <a:spLocks noChangeArrowheads="1"/>
            </p:cNvSpPr>
            <p:nvPr/>
          </p:nvSpPr>
          <p:spPr bwMode="auto">
            <a:xfrm>
              <a:off x="215900" y="2229198"/>
              <a:ext cx="8836398" cy="1294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pitchFamily="2" charset="0"/>
                </a:rPr>
                <a:t>Children will be assessed by indicating their progress and achievement against Year Group Expectations. The annual Phonics Screening Check for Year 1 will take place in June – more details will follow later in the year.</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9" descr="Main logo">
            <a:hlinkClick r:id="rId3"/>
            <a:extLst>
              <a:ext uri="{FF2B5EF4-FFF2-40B4-BE49-F238E27FC236}">
                <a16:creationId xmlns:a16="http://schemas.microsoft.com/office/drawing/2014/main" id="{CDB89373-DCD6-49D8-9C2C-56CBCAE88A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3923" y="5753929"/>
            <a:ext cx="1117114" cy="92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4">
            <a:extLst>
              <a:ext uri="{FF2B5EF4-FFF2-40B4-BE49-F238E27FC236}">
                <a16:creationId xmlns:a16="http://schemas.microsoft.com/office/drawing/2014/main" id="{3E4440B5-3B9B-4920-8C21-E6EF905B55E7}"/>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23556" name="Text Box 11">
            <a:extLst>
              <a:ext uri="{FF2B5EF4-FFF2-40B4-BE49-F238E27FC236}">
                <a16:creationId xmlns:a16="http://schemas.microsoft.com/office/drawing/2014/main" id="{D2A8B7BA-4583-4D89-9820-799DA05E9ED4}"/>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2" name="Text Box 12">
            <a:extLst>
              <a:ext uri="{FF2B5EF4-FFF2-40B4-BE49-F238E27FC236}">
                <a16:creationId xmlns:a16="http://schemas.microsoft.com/office/drawing/2014/main" id="{07B286EB-F8B8-4960-8B84-BFAD940A8294}"/>
              </a:ext>
            </a:extLst>
          </p:cNvPr>
          <p:cNvSpPr txBox="1">
            <a:spLocks noChangeArrowheads="1"/>
          </p:cNvSpPr>
          <p:nvPr/>
        </p:nvSpPr>
        <p:spPr bwMode="auto">
          <a:xfrm>
            <a:off x="1773964" y="18719"/>
            <a:ext cx="54006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T</a:t>
            </a:r>
            <a:r>
              <a:rPr lang="en-GB" altLang="en-US" sz="5400" err="1">
                <a:solidFill>
                  <a:srgbClr val="2F5897"/>
                </a:solidFill>
                <a:effectLst>
                  <a:outerShdw blurRad="38100" dist="38100" dir="2700000" algn="tl">
                    <a:srgbClr val="C0C0C0"/>
                  </a:outerShdw>
                </a:effectLst>
                <a:latin typeface="Twinkl" pitchFamily="2" charset="0"/>
                <a:ea typeface="+mj-ea"/>
                <a:cs typeface="+mj-cs"/>
              </a:rPr>
              <a:t>apestry</a:t>
            </a:r>
            <a:endParaRPr lang="en-GB" altLang="en-US" sz="3200">
              <a:solidFill>
                <a:schemeClr val="tx1"/>
              </a:solidFill>
              <a:latin typeface="Twinkl" pitchFamily="2" charset="0"/>
            </a:endParaRPr>
          </a:p>
        </p:txBody>
      </p:sp>
      <p:grpSp>
        <p:nvGrpSpPr>
          <p:cNvPr id="23558" name="Group 1">
            <a:extLst>
              <a:ext uri="{FF2B5EF4-FFF2-40B4-BE49-F238E27FC236}">
                <a16:creationId xmlns:a16="http://schemas.microsoft.com/office/drawing/2014/main" id="{7B0ED4BA-537E-41F3-A9C1-B347E4620D99}"/>
              </a:ext>
            </a:extLst>
          </p:cNvPr>
          <p:cNvGrpSpPr>
            <a:grpSpLocks/>
          </p:cNvGrpSpPr>
          <p:nvPr/>
        </p:nvGrpSpPr>
        <p:grpSpPr bwMode="auto">
          <a:xfrm>
            <a:off x="161935" y="930652"/>
            <a:ext cx="8748702" cy="4937451"/>
            <a:chOff x="1685074" y="3047664"/>
            <a:chExt cx="8748702" cy="4743315"/>
          </a:xfrm>
        </p:grpSpPr>
        <p:sp>
          <p:nvSpPr>
            <p:cNvPr id="25608" name="Text Box 5">
              <a:extLst>
                <a:ext uri="{FF2B5EF4-FFF2-40B4-BE49-F238E27FC236}">
                  <a16:creationId xmlns:a16="http://schemas.microsoft.com/office/drawing/2014/main" id="{96941B5D-624F-4A98-A0C5-5140136C6CF8}"/>
                </a:ext>
              </a:extLst>
            </p:cNvPr>
            <p:cNvSpPr txBox="1">
              <a:spLocks noChangeArrowheads="1"/>
            </p:cNvSpPr>
            <p:nvPr/>
          </p:nvSpPr>
          <p:spPr bwMode="auto">
            <a:xfrm>
              <a:off x="1756501" y="3047664"/>
              <a:ext cx="8677275" cy="2528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sz="2200">
                  <a:solidFill>
                    <a:schemeClr val="tx1"/>
                  </a:solidFill>
                  <a:latin typeface="Twinkl"/>
                  <a:cs typeface="Arial"/>
                </a:rPr>
                <a:t>It is really supportive of our assessments and allows us to see how children are applying their learning from the Academy to what they do at home.</a:t>
              </a:r>
            </a:p>
            <a:p>
              <a:pPr marL="342900" indent="-342900" eaLnBrk="1" hangingPunct="1">
                <a:spcBef>
                  <a:spcPct val="50000"/>
                </a:spcBef>
                <a:defRPr/>
              </a:pPr>
              <a:r>
                <a:rPr lang="en-US" altLang="en-US" sz="2200">
                  <a:solidFill>
                    <a:schemeClr val="tx1"/>
                  </a:solidFill>
                  <a:latin typeface="Twinkl"/>
                  <a:cs typeface="Arial"/>
                </a:rPr>
                <a:t>We always love to share any experiences and memories or achievements </a:t>
              </a:r>
              <a:r>
                <a:rPr lang="en-US" altLang="en-US" sz="2200" err="1">
                  <a:solidFill>
                    <a:schemeClr val="tx1"/>
                  </a:solidFill>
                  <a:latin typeface="Twinkl"/>
                  <a:cs typeface="Arial"/>
                </a:rPr>
                <a:t>etc</a:t>
              </a:r>
              <a:r>
                <a:rPr lang="en-US" altLang="en-US" sz="2200">
                  <a:solidFill>
                    <a:schemeClr val="tx1"/>
                  </a:solidFill>
                  <a:latin typeface="Twinkl"/>
                  <a:cs typeface="Arial"/>
                </a:rPr>
                <a:t> from home. We ask that these be shared via Tapestry rather than being sent into classes unless arranged with your child’s class teacher. </a:t>
              </a:r>
            </a:p>
          </p:txBody>
        </p:sp>
        <p:sp>
          <p:nvSpPr>
            <p:cNvPr id="23561" name="Text Box 5">
              <a:extLst>
                <a:ext uri="{FF2B5EF4-FFF2-40B4-BE49-F238E27FC236}">
                  <a16:creationId xmlns:a16="http://schemas.microsoft.com/office/drawing/2014/main" id="{225C3351-C1EA-40F4-88DC-13DF19F9F985}"/>
                </a:ext>
              </a:extLst>
            </p:cNvPr>
            <p:cNvSpPr txBox="1">
              <a:spLocks noChangeArrowheads="1"/>
            </p:cNvSpPr>
            <p:nvPr/>
          </p:nvSpPr>
          <p:spPr bwMode="auto">
            <a:xfrm>
              <a:off x="1685074" y="5913442"/>
              <a:ext cx="8677275" cy="187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200">
                  <a:solidFill>
                    <a:schemeClr val="tx1"/>
                  </a:solidFill>
                  <a:latin typeface="Twinkl" pitchFamily="2" charset="0"/>
                </a:rPr>
                <a:t>You will still be able to see your child’s learning on Tapestry, please do comment on the pictures and videos that we upload.</a:t>
              </a:r>
            </a:p>
            <a:p>
              <a:pPr eaLnBrk="1" hangingPunct="1">
                <a:spcBef>
                  <a:spcPct val="50000"/>
                </a:spcBef>
              </a:pPr>
              <a:r>
                <a:rPr lang="en-GB" altLang="en-US" sz="2200">
                  <a:solidFill>
                    <a:schemeClr val="tx1"/>
                  </a:solidFill>
                  <a:latin typeface="Twinkl" pitchFamily="2" charset="0"/>
                </a:rPr>
                <a:t>If you do not have time to comment but have seen</a:t>
              </a:r>
              <a:br>
                <a:rPr lang="en-GB" altLang="en-US" sz="2200">
                  <a:solidFill>
                    <a:schemeClr val="tx1"/>
                  </a:solidFill>
                  <a:latin typeface="Twinkl" pitchFamily="2" charset="0"/>
                </a:rPr>
              </a:br>
              <a:r>
                <a:rPr lang="en-GB" altLang="en-US" sz="2200">
                  <a:solidFill>
                    <a:schemeClr val="tx1"/>
                  </a:solidFill>
                  <a:latin typeface="Twinkl" pitchFamily="2" charset="0"/>
                </a:rPr>
                <a:t>the upload please click the ‘like’ button so we </a:t>
              </a:r>
              <a:br>
                <a:rPr lang="en-GB" altLang="en-US" sz="2200">
                  <a:solidFill>
                    <a:schemeClr val="tx1"/>
                  </a:solidFill>
                  <a:latin typeface="Twinkl" pitchFamily="2" charset="0"/>
                </a:rPr>
              </a:br>
              <a:r>
                <a:rPr lang="en-GB" altLang="en-US" sz="2200">
                  <a:solidFill>
                    <a:schemeClr val="tx1"/>
                  </a:solidFill>
                  <a:latin typeface="Twinkl" pitchFamily="2" charset="0"/>
                </a:rPr>
                <a:t>know it has been seen.</a:t>
              </a:r>
            </a:p>
          </p:txBody>
        </p:sp>
      </p:grpSp>
      <p:pic>
        <p:nvPicPr>
          <p:cNvPr id="23559" name="Picture 9" descr="Image result for like button">
            <a:extLst>
              <a:ext uri="{FF2B5EF4-FFF2-40B4-BE49-F238E27FC236}">
                <a16:creationId xmlns:a16="http://schemas.microsoft.com/office/drawing/2014/main" id="{13A01659-91A4-498E-BFE0-AC174611BA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0714" y="5868102"/>
            <a:ext cx="792163"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ext Box 4">
            <a:extLst>
              <a:ext uri="{FF2B5EF4-FFF2-40B4-BE49-F238E27FC236}">
                <a16:creationId xmlns:a16="http://schemas.microsoft.com/office/drawing/2014/main" id="{3DB546AD-D215-4A47-A936-3A36B5ACF958}"/>
              </a:ext>
            </a:extLst>
          </p:cNvPr>
          <p:cNvSpPr txBox="1">
            <a:spLocks noChangeArrowheads="1"/>
          </p:cNvSpPr>
          <p:nvPr/>
        </p:nvSpPr>
        <p:spPr bwMode="auto">
          <a:xfrm>
            <a:off x="611188" y="300038"/>
            <a:ext cx="7704137"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r>
              <a:rPr lang="en-GB" altLang="en-US" sz="3600">
                <a:solidFill>
                  <a:srgbClr val="234271"/>
                </a:solidFill>
                <a:latin typeface="Twinkl" pitchFamily="2" charset="0"/>
              </a:rPr>
              <a:t>How are children supported in their learning in Green Wing?</a:t>
            </a:r>
          </a:p>
        </p:txBody>
      </p:sp>
      <p:grpSp>
        <p:nvGrpSpPr>
          <p:cNvPr id="25603" name="Group 1">
            <a:extLst>
              <a:ext uri="{FF2B5EF4-FFF2-40B4-BE49-F238E27FC236}">
                <a16:creationId xmlns:a16="http://schemas.microsoft.com/office/drawing/2014/main" id="{CB49877C-3A77-4693-BD0E-47486C534CE4}"/>
              </a:ext>
            </a:extLst>
          </p:cNvPr>
          <p:cNvGrpSpPr>
            <a:grpSpLocks/>
          </p:cNvGrpSpPr>
          <p:nvPr/>
        </p:nvGrpSpPr>
        <p:grpSpPr bwMode="auto">
          <a:xfrm>
            <a:off x="323850" y="1533525"/>
            <a:ext cx="8515350" cy="3797461"/>
            <a:chOff x="576185" y="1964491"/>
            <a:chExt cx="8516836" cy="3432543"/>
          </a:xfrm>
        </p:grpSpPr>
        <p:sp>
          <p:nvSpPr>
            <p:cNvPr id="25604" name="Text Box 5">
              <a:extLst>
                <a:ext uri="{FF2B5EF4-FFF2-40B4-BE49-F238E27FC236}">
                  <a16:creationId xmlns:a16="http://schemas.microsoft.com/office/drawing/2014/main" id="{F63BEC23-B642-4625-AE61-3835E1387EB5}"/>
                </a:ext>
              </a:extLst>
            </p:cNvPr>
            <p:cNvSpPr txBox="1">
              <a:spLocks noChangeArrowheads="1"/>
            </p:cNvSpPr>
            <p:nvPr/>
          </p:nvSpPr>
          <p:spPr bwMode="auto">
            <a:xfrm>
              <a:off x="612226" y="1964491"/>
              <a:ext cx="8328368" cy="141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pitchFamily="2" charset="0"/>
                </a:rPr>
                <a:t>Each class teacher plans and differentiates work to meet the needs of every child.  They provide supported and extended activities to enable the children to meet and exceed their potential.  </a:t>
              </a:r>
            </a:p>
          </p:txBody>
        </p:sp>
        <p:sp>
          <p:nvSpPr>
            <p:cNvPr id="25605" name="Text Box 10">
              <a:extLst>
                <a:ext uri="{FF2B5EF4-FFF2-40B4-BE49-F238E27FC236}">
                  <a16:creationId xmlns:a16="http://schemas.microsoft.com/office/drawing/2014/main" id="{72C06444-653C-4EAD-A4E1-3DCF3DAE9203}"/>
                </a:ext>
              </a:extLst>
            </p:cNvPr>
            <p:cNvSpPr txBox="1">
              <a:spLocks noChangeArrowheads="1"/>
            </p:cNvSpPr>
            <p:nvPr/>
          </p:nvSpPr>
          <p:spPr bwMode="auto">
            <a:xfrm>
              <a:off x="576185" y="3644370"/>
              <a:ext cx="8516836" cy="1752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a:solidFill>
                    <a:schemeClr val="tx1"/>
                  </a:solidFill>
                  <a:latin typeface="Twinkl"/>
                  <a:cs typeface="Arial"/>
                </a:rPr>
                <a:t>A range of groups are provided, dependent on the needs of the children. These include: Mathmagicians, support from our ELSA and Thrive Practitioners and small group class interventions to either extend or support where necessary. </a:t>
              </a:r>
              <a:endParaRPr lang="en-GB" altLang="en-US">
                <a:solidFill>
                  <a:schemeClr val="tx1"/>
                </a:solidFill>
                <a:latin typeface="Twinkl"/>
              </a:endParaRPr>
            </a:p>
            <a:p>
              <a:pPr marL="0" indent="0" algn="ctr" eaLnBrk="1" hangingPunct="1">
                <a:spcBef>
                  <a:spcPct val="0"/>
                </a:spcBef>
                <a:buNone/>
              </a:pPr>
              <a:endParaRPr lang="en-US" altLang="en-US" b="1">
                <a:solidFill>
                  <a:schemeClr val="tx1"/>
                </a:solidFill>
                <a:latin typeface="Twinkl" pitchFamily="2"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ext Box 4">
            <a:extLst>
              <a:ext uri="{FF2B5EF4-FFF2-40B4-BE49-F238E27FC236}">
                <a16:creationId xmlns:a16="http://schemas.microsoft.com/office/drawing/2014/main" id="{3DB546AD-D215-4A47-A936-3A36B5ACF958}"/>
              </a:ext>
            </a:extLst>
          </p:cNvPr>
          <p:cNvSpPr txBox="1">
            <a:spLocks noChangeArrowheads="1"/>
          </p:cNvSpPr>
          <p:nvPr/>
        </p:nvSpPr>
        <p:spPr bwMode="auto">
          <a:xfrm>
            <a:off x="611188" y="300038"/>
            <a:ext cx="770413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r>
              <a:rPr lang="en-GB" altLang="en-US" sz="3600">
                <a:solidFill>
                  <a:srgbClr val="234271"/>
                </a:solidFill>
                <a:latin typeface="Twinkl" pitchFamily="2" charset="0"/>
              </a:rPr>
              <a:t>Behaviour</a:t>
            </a:r>
          </a:p>
        </p:txBody>
      </p:sp>
      <p:grpSp>
        <p:nvGrpSpPr>
          <p:cNvPr id="25603" name="Group 1">
            <a:extLst>
              <a:ext uri="{FF2B5EF4-FFF2-40B4-BE49-F238E27FC236}">
                <a16:creationId xmlns:a16="http://schemas.microsoft.com/office/drawing/2014/main" id="{CB49877C-3A77-4693-BD0E-47486C534CE4}"/>
              </a:ext>
            </a:extLst>
          </p:cNvPr>
          <p:cNvGrpSpPr>
            <a:grpSpLocks/>
          </p:cNvGrpSpPr>
          <p:nvPr/>
        </p:nvGrpSpPr>
        <p:grpSpPr bwMode="auto">
          <a:xfrm>
            <a:off x="251520" y="880743"/>
            <a:ext cx="8640960" cy="3046988"/>
            <a:chOff x="576185" y="1634792"/>
            <a:chExt cx="8642468" cy="2754186"/>
          </a:xfrm>
        </p:grpSpPr>
        <p:sp>
          <p:nvSpPr>
            <p:cNvPr id="25604" name="Text Box 5">
              <a:extLst>
                <a:ext uri="{FF2B5EF4-FFF2-40B4-BE49-F238E27FC236}">
                  <a16:creationId xmlns:a16="http://schemas.microsoft.com/office/drawing/2014/main" id="{F63BEC23-B642-4625-AE61-3835E1387EB5}"/>
                </a:ext>
              </a:extLst>
            </p:cNvPr>
            <p:cNvSpPr txBox="1">
              <a:spLocks noChangeArrowheads="1"/>
            </p:cNvSpPr>
            <p:nvPr/>
          </p:nvSpPr>
          <p:spPr bwMode="auto">
            <a:xfrm>
              <a:off x="612465" y="1634792"/>
              <a:ext cx="8606188" cy="275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r>
                <a:rPr lang="en-GB">
                  <a:solidFill>
                    <a:schemeClr val="tx1"/>
                  </a:solidFill>
                  <a:latin typeface="Twinkl" pitchFamily="2" charset="0"/>
                </a:rPr>
                <a:t>At The </a:t>
              </a:r>
              <a:r>
                <a:rPr lang="en-GB" err="1">
                  <a:solidFill>
                    <a:schemeClr val="tx1"/>
                  </a:solidFill>
                  <a:latin typeface="Twinkl" pitchFamily="2" charset="0"/>
                </a:rPr>
                <a:t>Southwater</a:t>
              </a:r>
              <a:r>
                <a:rPr lang="en-GB">
                  <a:solidFill>
                    <a:schemeClr val="tx1"/>
                  </a:solidFill>
                  <a:latin typeface="Twinkl" pitchFamily="2" charset="0"/>
                </a:rPr>
                <a:t> Infant Academy we believe that positive behaviour management: </a:t>
              </a:r>
            </a:p>
            <a:p>
              <a:pPr lvl="1"/>
              <a:r>
                <a:rPr lang="en-GB" sz="2400">
                  <a:solidFill>
                    <a:schemeClr val="tx1"/>
                  </a:solidFill>
                  <a:latin typeface="Twinkl" pitchFamily="2" charset="0"/>
                </a:rPr>
                <a:t>Is value led </a:t>
              </a:r>
            </a:p>
            <a:p>
              <a:pPr lvl="1"/>
              <a:r>
                <a:rPr lang="en-GB" sz="2400">
                  <a:solidFill>
                    <a:schemeClr val="tx1"/>
                  </a:solidFill>
                  <a:latin typeface="Twinkl" pitchFamily="2" charset="0"/>
                </a:rPr>
                <a:t>Sets high expectations </a:t>
              </a:r>
            </a:p>
            <a:p>
              <a:pPr lvl="1"/>
              <a:r>
                <a:rPr lang="en-GB" sz="2400">
                  <a:solidFill>
                    <a:schemeClr val="tx1"/>
                  </a:solidFill>
                  <a:latin typeface="Twinkl" pitchFamily="2" charset="0"/>
                </a:rPr>
                <a:t>Establishes and maintains clear boundaries </a:t>
              </a:r>
            </a:p>
            <a:p>
              <a:pPr lvl="1"/>
              <a:r>
                <a:rPr lang="en-GB" sz="2400">
                  <a:solidFill>
                    <a:schemeClr val="tx1"/>
                  </a:solidFill>
                  <a:latin typeface="Twinkl" pitchFamily="2" charset="0"/>
                </a:rPr>
                <a:t>Rewards positive behaviour </a:t>
              </a:r>
            </a:p>
            <a:p>
              <a:pPr lvl="1"/>
              <a:r>
                <a:rPr lang="en-GB" sz="2400">
                  <a:solidFill>
                    <a:schemeClr val="tx1"/>
                  </a:solidFill>
                  <a:latin typeface="Twinkl" pitchFamily="2" charset="0"/>
                </a:rPr>
                <a:t>Uses reasonable consequences and restorative justice </a:t>
              </a:r>
            </a:p>
          </p:txBody>
        </p:sp>
        <p:sp>
          <p:nvSpPr>
            <p:cNvPr id="25605" name="Text Box 10">
              <a:extLst>
                <a:ext uri="{FF2B5EF4-FFF2-40B4-BE49-F238E27FC236}">
                  <a16:creationId xmlns:a16="http://schemas.microsoft.com/office/drawing/2014/main" id="{72C06444-653C-4EAD-A4E1-3DCF3DAE9203}"/>
                </a:ext>
              </a:extLst>
            </p:cNvPr>
            <p:cNvSpPr txBox="1">
              <a:spLocks noChangeArrowheads="1"/>
            </p:cNvSpPr>
            <p:nvPr/>
          </p:nvSpPr>
          <p:spPr bwMode="auto">
            <a:xfrm>
              <a:off x="576185" y="3644370"/>
              <a:ext cx="8063681" cy="417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0"/>
                </a:spcBef>
              </a:pPr>
              <a:endParaRPr lang="en-US" altLang="en-US" b="1">
                <a:solidFill>
                  <a:schemeClr val="tx1"/>
                </a:solidFill>
                <a:latin typeface="Twinkl" pitchFamily="2" charset="0"/>
              </a:endParaRPr>
            </a:p>
          </p:txBody>
        </p:sp>
      </p:grpSp>
      <p:sp>
        <p:nvSpPr>
          <p:cNvPr id="2" name="Rectangle 1"/>
          <p:cNvSpPr/>
          <p:nvPr/>
        </p:nvSpPr>
        <p:spPr>
          <a:xfrm>
            <a:off x="438426" y="4134282"/>
            <a:ext cx="8532357" cy="2046394"/>
          </a:xfrm>
          <a:prstGeom prst="rect">
            <a:avLst/>
          </a:prstGeom>
        </p:spPr>
        <p:txBody>
          <a:bodyPr wrap="square" lIns="91440" tIns="45720" rIns="91440" bIns="45720" anchor="t">
            <a:spAutoFit/>
          </a:bodyPr>
          <a:lstStyle/>
          <a:p>
            <a:pPr>
              <a:lnSpc>
                <a:spcPct val="107000"/>
              </a:lnSpc>
              <a:spcAft>
                <a:spcPts val="0"/>
              </a:spcAft>
            </a:pPr>
            <a:r>
              <a:rPr lang="en-GB">
                <a:solidFill>
                  <a:srgbClr val="131312"/>
                </a:solidFill>
                <a:latin typeface="Twinkl"/>
                <a:ea typeface="Calibri" panose="020F0502020204030204" pitchFamily="34" charset="0"/>
                <a:cs typeface="Calibri"/>
              </a:rPr>
              <a:t>The Academy Values are known and respected by the school community and are displayed in each classroom and throughout the academy. They are taught in assemblies and throughout the RSHE programme and are revisited with the children at every opportunity. </a:t>
            </a:r>
            <a:endParaRPr lang="en-GB">
              <a:effectLst/>
              <a:latin typeface="Twinkl"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596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6914" y="2351597"/>
            <a:ext cx="8596427" cy="3731791"/>
          </a:xfrm>
          <a:prstGeom prst="rect">
            <a:avLst/>
          </a:prstGeom>
        </p:spPr>
        <p:txBody>
          <a:bodyPr wrap="square" lIns="91440" tIns="45720" rIns="91440" bIns="45720" anchor="t">
            <a:spAutoFit/>
          </a:bodyPr>
          <a:lstStyle/>
          <a:p>
            <a:pPr>
              <a:lnSpc>
                <a:spcPct val="107000"/>
              </a:lnSpc>
              <a:spcAft>
                <a:spcPts val="0"/>
              </a:spcAft>
            </a:pPr>
            <a:r>
              <a:rPr lang="en-GB" sz="2000" b="1">
                <a:solidFill>
                  <a:srgbClr val="000000"/>
                </a:solidFill>
                <a:latin typeface="Twinkl"/>
                <a:ea typeface="Calibri" panose="020F0502020204030204" pitchFamily="34" charset="0"/>
                <a:cs typeface="Calibri"/>
              </a:rPr>
              <a:t>Consequences of inappropriate behaviour and poor choices </a:t>
            </a:r>
            <a:endParaRPr lang="en-GB" sz="2000">
              <a:latin typeface="Twinkl"/>
              <a:ea typeface="Calibri" panose="020F0502020204030204" pitchFamily="34" charset="0"/>
              <a:cs typeface="Times New Roman" panose="02020603050405020304" pitchFamily="18" charset="0"/>
            </a:endParaRPr>
          </a:p>
          <a:p>
            <a:pPr>
              <a:lnSpc>
                <a:spcPct val="107000"/>
              </a:lnSpc>
              <a:spcAft>
                <a:spcPts val="0"/>
              </a:spcAft>
            </a:pPr>
            <a:r>
              <a:rPr lang="en-GB" sz="2000">
                <a:latin typeface="Twinkl"/>
                <a:cs typeface="Arial"/>
              </a:rPr>
              <a:t>At </a:t>
            </a:r>
            <a:r>
              <a:rPr lang="en-GB" sz="2000" err="1">
                <a:latin typeface="Twinkl"/>
                <a:cs typeface="Arial"/>
              </a:rPr>
              <a:t>Southwater</a:t>
            </a:r>
            <a:r>
              <a:rPr lang="en-GB" sz="2000">
                <a:latin typeface="Twinkl"/>
                <a:cs typeface="Arial"/>
              </a:rPr>
              <a:t> Infants we recognise that there are, on occasion, times that mistakes can and will be made. The children are learning their way in the world and will need help and guidance at times. Our aim is to be proactive in supporting children to learn from mistakes and take ownership of their own choices. This may mean accepting a consequence for these actions. </a:t>
            </a:r>
          </a:p>
          <a:p>
            <a:pPr>
              <a:lnSpc>
                <a:spcPct val="107000"/>
              </a:lnSpc>
              <a:spcAft>
                <a:spcPts val="0"/>
              </a:spcAft>
            </a:pPr>
            <a:r>
              <a:rPr lang="en-GB" sz="2000">
                <a:latin typeface="Twinkl"/>
                <a:cs typeface="Arial"/>
              </a:rPr>
              <a:t>At </a:t>
            </a:r>
            <a:r>
              <a:rPr lang="en-GB" sz="2000" err="1">
                <a:latin typeface="Twinkl"/>
                <a:cs typeface="Arial"/>
              </a:rPr>
              <a:t>Southwater</a:t>
            </a:r>
            <a:r>
              <a:rPr lang="en-GB" sz="2000">
                <a:latin typeface="Twinkl"/>
                <a:cs typeface="Arial"/>
              </a:rPr>
              <a:t> Infants we use a restorative approach to resolving and repairing conflict and tackling challenging behaviour.  All consequences have a learning outcome and aim to teach children that there are always repercussions for poor choices and inappropriate behaviour. Our goal is to help the children learn to make informed and positive decisions and to choose a better way.</a:t>
            </a:r>
            <a:r>
              <a:rPr lang="en-GB" sz="2200">
                <a:latin typeface="Twinkl"/>
                <a:cs typeface="Arial"/>
              </a:rPr>
              <a:t> </a:t>
            </a:r>
            <a:endParaRPr lang="en-GB" sz="2200">
              <a:latin typeface="Twinkl" pitchFamily="2" charset="0"/>
            </a:endParaRPr>
          </a:p>
        </p:txBody>
      </p:sp>
      <p:sp>
        <p:nvSpPr>
          <p:cNvPr id="3" name="Rectangle 2"/>
          <p:cNvSpPr/>
          <p:nvPr/>
        </p:nvSpPr>
        <p:spPr>
          <a:xfrm>
            <a:off x="282639" y="116632"/>
            <a:ext cx="8775636" cy="2245999"/>
          </a:xfrm>
          <a:prstGeom prst="rect">
            <a:avLst/>
          </a:prstGeom>
        </p:spPr>
        <p:txBody>
          <a:bodyPr wrap="square">
            <a:spAutoFit/>
          </a:bodyPr>
          <a:lstStyle/>
          <a:p>
            <a:pPr>
              <a:lnSpc>
                <a:spcPct val="107000"/>
              </a:lnSpc>
              <a:spcAft>
                <a:spcPts val="0"/>
              </a:spcAft>
            </a:pPr>
            <a:r>
              <a:rPr lang="en-GB" sz="2200" b="1">
                <a:solidFill>
                  <a:srgbClr val="000000"/>
                </a:solidFill>
                <a:latin typeface="Twinkl" pitchFamily="2" charset="0"/>
                <a:ea typeface="Calibri" panose="020F0502020204030204" pitchFamily="34" charset="0"/>
                <a:cs typeface="Calibri" panose="020F0502020204030204" pitchFamily="34" charset="0"/>
              </a:rPr>
              <a:t>Rewards </a:t>
            </a:r>
            <a:endParaRPr lang="en-GB" sz="2200">
              <a:latin typeface="Twinkl" pitchFamily="2" charset="0"/>
              <a:ea typeface="Calibri" panose="020F0502020204030204" pitchFamily="34" charset="0"/>
              <a:cs typeface="Times New Roman" panose="02020603050405020304" pitchFamily="18" charset="0"/>
            </a:endParaRPr>
          </a:p>
          <a:p>
            <a:pPr>
              <a:lnSpc>
                <a:spcPct val="107000"/>
              </a:lnSpc>
              <a:spcAft>
                <a:spcPts val="0"/>
              </a:spcAft>
            </a:pPr>
            <a:r>
              <a:rPr lang="en-GB" sz="2200">
                <a:solidFill>
                  <a:srgbClr val="000000"/>
                </a:solidFill>
                <a:latin typeface="Twinkl" pitchFamily="2" charset="0"/>
                <a:ea typeface="Calibri" panose="020F0502020204030204" pitchFamily="34" charset="0"/>
                <a:cs typeface="Calibri" panose="020F0502020204030204" pitchFamily="34" charset="0"/>
              </a:rPr>
              <a:t>At </a:t>
            </a:r>
            <a:r>
              <a:rPr lang="en-GB" sz="2200" err="1">
                <a:solidFill>
                  <a:srgbClr val="000000"/>
                </a:solidFill>
                <a:latin typeface="Twinkl" pitchFamily="2" charset="0"/>
                <a:ea typeface="Calibri" panose="020F0502020204030204" pitchFamily="34" charset="0"/>
                <a:cs typeface="Calibri" panose="020F0502020204030204" pitchFamily="34" charset="0"/>
              </a:rPr>
              <a:t>Southwater</a:t>
            </a:r>
            <a:r>
              <a:rPr lang="en-GB" sz="2200">
                <a:solidFill>
                  <a:srgbClr val="000000"/>
                </a:solidFill>
                <a:latin typeface="Twinkl" pitchFamily="2" charset="0"/>
                <a:ea typeface="Calibri" panose="020F0502020204030204" pitchFamily="34" charset="0"/>
                <a:cs typeface="Calibri" panose="020F0502020204030204" pitchFamily="34" charset="0"/>
              </a:rPr>
              <a:t> Infants all members of staff recognise, model and celebrate the academy values at all times around the academy through informal and specific praise. Wherever possible, children’s best efforts will be celebrated through praise, display and performance. </a:t>
            </a:r>
            <a:endParaRPr lang="en-GB" sz="2200">
              <a:effectLst/>
              <a:latin typeface="Twinkl"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5412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3629F111-D56D-4D79-85F6-D3B580258F0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65792" y="459828"/>
            <a:ext cx="1866484" cy="186648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7651" name="Text Box 8">
            <a:extLst>
              <a:ext uri="{FF2B5EF4-FFF2-40B4-BE49-F238E27FC236}">
                <a16:creationId xmlns:a16="http://schemas.microsoft.com/office/drawing/2014/main" id="{9163597D-F2C6-4208-938C-803C4E5AEF90}"/>
              </a:ext>
            </a:extLst>
          </p:cNvPr>
          <p:cNvSpPr txBox="1">
            <a:spLocks noChangeArrowheads="1"/>
          </p:cNvSpPr>
          <p:nvPr/>
        </p:nvSpPr>
        <p:spPr bwMode="auto">
          <a:xfrm>
            <a:off x="236534" y="824075"/>
            <a:ext cx="8793892" cy="592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buNone/>
            </a:pPr>
            <a:r>
              <a:rPr lang="en-GB" sz="1800">
                <a:solidFill>
                  <a:schemeClr val="tx1"/>
                </a:solidFill>
                <a:latin typeface="Twinkl"/>
                <a:cs typeface="Arial"/>
              </a:rPr>
              <a:t>The government has announced that the eligibility criteria for free </a:t>
            </a:r>
            <a:endParaRPr lang="en-GB" altLang="en-US" sz="1800">
              <a:solidFill>
                <a:schemeClr val="tx1"/>
              </a:solidFill>
              <a:latin typeface="Twinkl"/>
              <a:cs typeface="Arial"/>
            </a:endParaRPr>
          </a:p>
          <a:p>
            <a:pPr>
              <a:buNone/>
            </a:pPr>
            <a:r>
              <a:rPr lang="en-GB" sz="1800">
                <a:solidFill>
                  <a:schemeClr val="tx1"/>
                </a:solidFill>
                <a:latin typeface="Twinkl"/>
                <a:cs typeface="Arial"/>
              </a:rPr>
              <a:t>school meals will change from 1 September 2026.</a:t>
            </a:r>
          </a:p>
          <a:p>
            <a:pPr>
              <a:buNone/>
            </a:pPr>
            <a:endParaRPr lang="en-GB" altLang="en-US" sz="1000">
              <a:solidFill>
                <a:schemeClr val="tx1"/>
              </a:solidFill>
              <a:latin typeface="Twinkl"/>
              <a:cs typeface="Arial"/>
            </a:endParaRPr>
          </a:p>
          <a:p>
            <a:pPr>
              <a:buNone/>
            </a:pPr>
            <a:r>
              <a:rPr lang="en-GB" sz="1800">
                <a:solidFill>
                  <a:schemeClr val="tx1"/>
                </a:solidFill>
                <a:latin typeface="Twinkl"/>
                <a:cs typeface="Arial"/>
              </a:rPr>
              <a:t>All children who live in a household that receives Universal Credit can </a:t>
            </a:r>
            <a:endParaRPr lang="en-GB">
              <a:solidFill>
                <a:schemeClr val="tx1"/>
              </a:solidFill>
              <a:latin typeface="Twinkl"/>
              <a:cs typeface="Arial"/>
            </a:endParaRPr>
          </a:p>
          <a:p>
            <a:pPr>
              <a:buNone/>
            </a:pPr>
            <a:r>
              <a:rPr lang="en-GB" sz="1800">
                <a:solidFill>
                  <a:schemeClr val="tx1"/>
                </a:solidFill>
                <a:latin typeface="Twinkl"/>
                <a:cs typeface="Arial"/>
              </a:rPr>
              <a:t>get free school meals.</a:t>
            </a:r>
            <a:endParaRPr lang="en-GB">
              <a:solidFill>
                <a:schemeClr val="tx1"/>
              </a:solidFill>
              <a:latin typeface="Twinkl"/>
              <a:cs typeface="Arial"/>
            </a:endParaRPr>
          </a:p>
          <a:p>
            <a:pPr marL="285750" indent="-285750"/>
            <a:endParaRPr lang="en-GB" sz="1000">
              <a:solidFill>
                <a:schemeClr val="tx1"/>
              </a:solidFill>
              <a:latin typeface="Twinkl"/>
              <a:cs typeface="Arial"/>
            </a:endParaRPr>
          </a:p>
          <a:p>
            <a:pPr>
              <a:buNone/>
            </a:pPr>
            <a:r>
              <a:rPr lang="en-GB" sz="1800">
                <a:solidFill>
                  <a:schemeClr val="tx1"/>
                </a:solidFill>
                <a:latin typeface="Twinkl"/>
                <a:cs typeface="Arial"/>
              </a:rPr>
              <a:t>There will be 2 types of benefits-related free school meals (FSM).</a:t>
            </a:r>
          </a:p>
          <a:p>
            <a:pPr>
              <a:buFont typeface="Arial" panose="05000000000000000000" pitchFamily="2" charset="2"/>
              <a:buChar char="•"/>
            </a:pPr>
            <a:endParaRPr lang="en-GB" sz="1000">
              <a:solidFill>
                <a:schemeClr val="tx1"/>
              </a:solidFill>
              <a:latin typeface="Twinkl"/>
              <a:cs typeface="Arial"/>
            </a:endParaRPr>
          </a:p>
          <a:p>
            <a:pPr>
              <a:buNone/>
            </a:pPr>
            <a:r>
              <a:rPr lang="en-GB" sz="1800" b="1">
                <a:solidFill>
                  <a:schemeClr val="tx1"/>
                </a:solidFill>
                <a:latin typeface="Twinkl"/>
                <a:cs typeface="Arial"/>
              </a:rPr>
              <a:t>Targeted free school meals</a:t>
            </a:r>
            <a:endParaRPr lang="en-GB" b="1">
              <a:solidFill>
                <a:schemeClr val="tx1"/>
              </a:solidFill>
              <a:latin typeface="Twinkl"/>
              <a:cs typeface="Arial"/>
            </a:endParaRPr>
          </a:p>
          <a:p>
            <a:pPr>
              <a:buNone/>
            </a:pPr>
            <a:r>
              <a:rPr lang="en-GB" sz="1800">
                <a:solidFill>
                  <a:schemeClr val="tx1"/>
                </a:solidFill>
                <a:latin typeface="Twinkl"/>
                <a:cs typeface="Arial"/>
              </a:rPr>
              <a:t>Children can get targeted free school meals if their household receives Universal Credit and earns £7,400 a year or less.</a:t>
            </a:r>
            <a:endParaRPr lang="en-GB">
              <a:solidFill>
                <a:schemeClr val="tx1"/>
              </a:solidFill>
              <a:latin typeface="Twinkl"/>
              <a:cs typeface="Arial"/>
            </a:endParaRPr>
          </a:p>
          <a:p>
            <a:pPr>
              <a:buNone/>
            </a:pPr>
            <a:r>
              <a:rPr lang="en-GB" sz="1800">
                <a:solidFill>
                  <a:schemeClr val="tx1"/>
                </a:solidFill>
                <a:latin typeface="Twinkl"/>
                <a:cs typeface="Arial"/>
              </a:rPr>
              <a:t>Children who receive targeted free school meals can also:</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take part in the Holiday Activities and Food (HAF) programme</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help our school receive extra Pupil Premium funding</a:t>
            </a:r>
          </a:p>
          <a:p>
            <a:pPr>
              <a:buFont typeface="Arial" panose="05000000000000000000" pitchFamily="2" charset="2"/>
              <a:buChar char="•"/>
            </a:pPr>
            <a:endParaRPr lang="en-GB" sz="1000">
              <a:solidFill>
                <a:schemeClr val="tx1"/>
              </a:solidFill>
              <a:latin typeface="Twinkl"/>
              <a:cs typeface="Arial"/>
            </a:endParaRPr>
          </a:p>
          <a:p>
            <a:pPr>
              <a:buNone/>
            </a:pPr>
            <a:r>
              <a:rPr lang="en-GB" sz="1800" b="1">
                <a:solidFill>
                  <a:schemeClr val="tx1"/>
                </a:solidFill>
                <a:latin typeface="Twinkl"/>
                <a:cs typeface="Arial"/>
              </a:rPr>
              <a:t>Expanded free school meals</a:t>
            </a:r>
          </a:p>
          <a:p>
            <a:pPr>
              <a:buFont typeface="Arial" panose="05000000000000000000" pitchFamily="2" charset="2"/>
              <a:buChar char="•"/>
            </a:pPr>
            <a:r>
              <a:rPr lang="en-GB" sz="1800">
                <a:solidFill>
                  <a:schemeClr val="tx1"/>
                </a:solidFill>
                <a:latin typeface="Twinkl"/>
                <a:cs typeface="Arial"/>
              </a:rPr>
              <a:t>Expanded free school meals are for children whose household receives Universal Credit but does not qualify for targeted free school meals.</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Children in this group can receive free school meals, but they cannot access the extra support linked to targeted free school meals.</a:t>
            </a:r>
            <a:endParaRPr lang="en-GB">
              <a:solidFill>
                <a:schemeClr val="tx1"/>
              </a:solidFill>
              <a:latin typeface="Twinkl"/>
              <a:cs typeface="Arial"/>
            </a:endParaRPr>
          </a:p>
        </p:txBody>
      </p:sp>
      <p:sp>
        <p:nvSpPr>
          <p:cNvPr id="3" name="Rectangle 2">
            <a:extLst>
              <a:ext uri="{FF2B5EF4-FFF2-40B4-BE49-F238E27FC236}">
                <a16:creationId xmlns:a16="http://schemas.microsoft.com/office/drawing/2014/main" id="{CF8F7878-C8B5-4855-B9E7-FB8716110F97}"/>
              </a:ext>
            </a:extLst>
          </p:cNvPr>
          <p:cNvSpPr/>
          <p:nvPr/>
        </p:nvSpPr>
        <p:spPr>
          <a:xfrm>
            <a:off x="235267" y="-1588"/>
            <a:ext cx="8283731" cy="646331"/>
          </a:xfrm>
          <a:prstGeom prst="rect">
            <a:avLst/>
          </a:prstGeom>
        </p:spPr>
        <p:txBody>
          <a:bodyPr wrap="square" lIns="91440" tIns="45720" rIns="91440" bIns="45720" anchor="t">
            <a:spAutoFit/>
          </a:bodyPr>
          <a:lstStyle/>
          <a:p>
            <a:pPr>
              <a:defRPr/>
            </a:pPr>
            <a:r>
              <a:rPr lang="en-GB" altLang="en-US" sz="3600">
                <a:solidFill>
                  <a:srgbClr val="2F5897"/>
                </a:solidFill>
                <a:effectLst>
                  <a:outerShdw blurRad="38100" dist="38100" dir="2700000" algn="tl">
                    <a:srgbClr val="C0C0C0"/>
                  </a:outerShdw>
                </a:effectLst>
                <a:latin typeface="Twinkl"/>
                <a:ea typeface="+mj-ea"/>
                <a:cs typeface="+mj-cs"/>
              </a:rPr>
              <a:t>Free School Meals and Pupil Premium</a:t>
            </a:r>
            <a:endParaRPr lang="en-GB" sz="3600">
              <a:latin typeface="Twink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3B86133-0A0B-F803-A257-6534998AC82C}"/>
            </a:ext>
          </a:extLst>
        </p:cNvPr>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C64EE219-E795-6EF1-03C4-8B694EBDB2A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68135" y="947302"/>
            <a:ext cx="1875865" cy="18758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7651" name="Text Box 8">
            <a:extLst>
              <a:ext uri="{FF2B5EF4-FFF2-40B4-BE49-F238E27FC236}">
                <a16:creationId xmlns:a16="http://schemas.microsoft.com/office/drawing/2014/main" id="{A96065CB-2846-71AB-0B95-57A6C8C51BF5}"/>
              </a:ext>
            </a:extLst>
          </p:cNvPr>
          <p:cNvSpPr txBox="1">
            <a:spLocks noChangeArrowheads="1"/>
          </p:cNvSpPr>
          <p:nvPr/>
        </p:nvSpPr>
        <p:spPr bwMode="auto">
          <a:xfrm>
            <a:off x="175054" y="583517"/>
            <a:ext cx="8793892" cy="636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buNone/>
            </a:pPr>
            <a:r>
              <a:rPr lang="en-GB" sz="1550">
                <a:solidFill>
                  <a:schemeClr val="tx1"/>
                </a:solidFill>
                <a:latin typeface="Twinkl" pitchFamily="2" charset="0"/>
                <a:cs typeface="Arial"/>
              </a:rPr>
              <a:t>Targeted free school meals in all schools and academies are available to pupils in receipt of, or whose parents are in receipt of one or more of the following benefits:</a:t>
            </a:r>
            <a:endParaRPr lang="en-US" sz="1550">
              <a:solidFill>
                <a:schemeClr val="tx1"/>
              </a:solidFill>
              <a:latin typeface="Twinkl" pitchFamily="2" charset="0"/>
            </a:endParaRPr>
          </a:p>
          <a:p>
            <a:pPr>
              <a:buNone/>
            </a:pPr>
            <a:endParaRPr lang="en-GB" sz="800">
              <a:latin typeface="Twinkl" pitchFamily="2" charset="0"/>
            </a:endParaRPr>
          </a:p>
          <a:p>
            <a:pPr marL="285750" indent="-285750">
              <a:buFont typeface="Arial"/>
              <a:buChar char="•"/>
            </a:pPr>
            <a:r>
              <a:rPr lang="en-GB" sz="1550">
                <a:solidFill>
                  <a:schemeClr val="tx1"/>
                </a:solidFill>
                <a:latin typeface="Twinkl" pitchFamily="2" charset="0"/>
                <a:cs typeface="Arial"/>
                <a:hlinkClick r:id="rId4">
                  <a:extLst>
                    <a:ext uri="{A12FA001-AC4F-418D-AE19-62706E023703}">
                      <ahyp:hlinkClr xmlns:ahyp="http://schemas.microsoft.com/office/drawing/2018/hyperlinkcolor" val="tx"/>
                    </a:ext>
                  </a:extLst>
                </a:hlinkClick>
              </a:rPr>
              <a:t>Universal Credit</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Income-based </a:t>
            </a:r>
            <a:r>
              <a:rPr lang="en-GB" sz="1550">
                <a:solidFill>
                  <a:schemeClr val="tx1"/>
                </a:solidFill>
                <a:latin typeface="Twinkl" pitchFamily="2" charset="0"/>
                <a:cs typeface="Arial"/>
                <a:hlinkClick r:id="rId5">
                  <a:extLst>
                    <a:ext uri="{A12FA001-AC4F-418D-AE19-62706E023703}">
                      <ahyp:hlinkClr xmlns:ahyp="http://schemas.microsoft.com/office/drawing/2018/hyperlinkcolor" val="tx"/>
                    </a:ext>
                  </a:extLst>
                </a:hlinkClick>
              </a:rPr>
              <a:t>Jobseeker's Allowance</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Income-related </a:t>
            </a:r>
            <a:r>
              <a:rPr lang="en-GB" sz="1550">
                <a:solidFill>
                  <a:schemeClr val="tx1"/>
                </a:solidFill>
                <a:latin typeface="Twinkl" pitchFamily="2" charset="0"/>
                <a:cs typeface="Arial"/>
                <a:hlinkClick r:id="rId6">
                  <a:extLst>
                    <a:ext uri="{A12FA001-AC4F-418D-AE19-62706E023703}">
                      <ahyp:hlinkClr xmlns:ahyp="http://schemas.microsoft.com/office/drawing/2018/hyperlinkcolor" val="tx"/>
                    </a:ext>
                  </a:extLst>
                </a:hlinkClick>
              </a:rPr>
              <a:t>Employment and Support Allowance</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Support under </a:t>
            </a:r>
            <a:r>
              <a:rPr lang="en-GB" sz="1550">
                <a:solidFill>
                  <a:schemeClr val="tx1"/>
                </a:solidFill>
                <a:latin typeface="Twinkl" pitchFamily="2" charset="0"/>
                <a:cs typeface="Arial"/>
                <a:hlinkClick r:id="rId7">
                  <a:extLst>
                    <a:ext uri="{A12FA001-AC4F-418D-AE19-62706E023703}">
                      <ahyp:hlinkClr xmlns:ahyp="http://schemas.microsoft.com/office/drawing/2018/hyperlinkcolor" val="tx"/>
                    </a:ext>
                  </a:extLst>
                </a:hlinkClick>
              </a:rPr>
              <a:t>Part VI of the Immigration and Asylum Act 1999</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The guaranteed element of state </a:t>
            </a:r>
            <a:r>
              <a:rPr lang="en-GB" sz="1550">
                <a:solidFill>
                  <a:schemeClr val="tx1"/>
                </a:solidFill>
                <a:latin typeface="Twinkl" pitchFamily="2" charset="0"/>
                <a:cs typeface="Arial"/>
                <a:hlinkClick r:id="rId8">
                  <a:extLst>
                    <a:ext uri="{A12FA001-AC4F-418D-AE19-62706E023703}">
                      <ahyp:hlinkClr xmlns:ahyp="http://schemas.microsoft.com/office/drawing/2018/hyperlinkcolor" val="tx"/>
                    </a:ext>
                  </a:extLst>
                </a:hlinkClick>
              </a:rPr>
              <a:t>Pension Credit</a:t>
            </a:r>
            <a:endParaRPr lang="en-GB" sz="1550">
              <a:solidFill>
                <a:schemeClr val="tx1"/>
              </a:solidFill>
              <a:latin typeface="Twinkl" pitchFamily="2" charset="0"/>
              <a:cs typeface="Arial"/>
            </a:endParaRPr>
          </a:p>
          <a:p>
            <a:pPr marL="285750" indent="-285750">
              <a:buFont typeface="Arial"/>
              <a:buChar char="•"/>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Once your child has a free school meal status, either Targeted FSM or Expanded FSM, they will keep that status until the end of that school year.</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Your child's eligibility will be checked by West Sussex every year before the start of the new school year. If West Sussex do not have the information they need, they may ask you to provide updated details.</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If your child does not qualify for benefits-related free school meals, they can still get Universal Infant Free School Meals (UIFSM). </a:t>
            </a:r>
          </a:p>
          <a:p>
            <a:pPr>
              <a:buNone/>
            </a:pPr>
            <a:endParaRPr lang="en-GB" sz="800">
              <a:solidFill>
                <a:schemeClr val="tx1"/>
              </a:solidFill>
              <a:latin typeface="Twinkl" pitchFamily="2" charset="0"/>
              <a:cs typeface="Arial"/>
            </a:endParaRPr>
          </a:p>
          <a:p>
            <a:pPr>
              <a:buNone/>
            </a:pPr>
            <a:r>
              <a:rPr lang="en-GB" sz="1550">
                <a:solidFill>
                  <a:schemeClr val="tx1"/>
                </a:solidFill>
                <a:latin typeface="Twinkl" pitchFamily="2" charset="0"/>
                <a:cs typeface="Arial"/>
              </a:rPr>
              <a:t>If your child receives UIFSM and also qualifies for Targeted FSM, it is important to register for Targeted FSM.</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Registering helps our school claim pupil premium funding. This extra funding gives the additional funding to support your child with their learning and wellbeing. We can help with uniform, clubs, trips and visits, and classroom support. The application process is really simple, and we can help if you get stuck with it.</a:t>
            </a:r>
            <a:endParaRPr lang="en-GB" sz="1550">
              <a:solidFill>
                <a:schemeClr val="tx1"/>
              </a:solidFill>
              <a:latin typeface="Twinkl" pitchFamily="2" charset="0"/>
            </a:endParaRPr>
          </a:p>
        </p:txBody>
      </p:sp>
      <p:sp>
        <p:nvSpPr>
          <p:cNvPr id="3" name="Rectangle 2">
            <a:extLst>
              <a:ext uri="{FF2B5EF4-FFF2-40B4-BE49-F238E27FC236}">
                <a16:creationId xmlns:a16="http://schemas.microsoft.com/office/drawing/2014/main" id="{E29CCB3F-4C03-569B-628B-5DD97E8F27A0}"/>
              </a:ext>
            </a:extLst>
          </p:cNvPr>
          <p:cNvSpPr/>
          <p:nvPr/>
        </p:nvSpPr>
        <p:spPr>
          <a:xfrm>
            <a:off x="322729" y="-1588"/>
            <a:ext cx="8364071" cy="646331"/>
          </a:xfrm>
          <a:prstGeom prst="rect">
            <a:avLst/>
          </a:prstGeom>
        </p:spPr>
        <p:txBody>
          <a:bodyPr wrap="square">
            <a:spAutoFit/>
          </a:bodyPr>
          <a:lstStyle/>
          <a:p>
            <a:pPr>
              <a:defRPr/>
            </a:pPr>
            <a:r>
              <a:rPr lang="en-GB" altLang="en-US" sz="3600">
                <a:solidFill>
                  <a:srgbClr val="2F5897"/>
                </a:solidFill>
                <a:effectLst>
                  <a:outerShdw blurRad="38100" dist="38100" dir="2700000" algn="tl">
                    <a:srgbClr val="C0C0C0"/>
                  </a:outerShdw>
                </a:effectLst>
                <a:latin typeface="Twinkl"/>
                <a:ea typeface="+mj-ea"/>
                <a:cs typeface="+mj-cs"/>
              </a:rPr>
              <a:t>Free School Meals and Pupil Premium</a:t>
            </a:r>
            <a:endParaRPr lang="en-GB" sz="3600">
              <a:latin typeface="Twinkl"/>
            </a:endParaRPr>
          </a:p>
        </p:txBody>
      </p:sp>
    </p:spTree>
    <p:extLst>
      <p:ext uri="{BB962C8B-B14F-4D97-AF65-F5344CB8AC3E}">
        <p14:creationId xmlns:p14="http://schemas.microsoft.com/office/powerpoint/2010/main" val="4253987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Text Box 2">
            <a:extLst>
              <a:ext uri="{FF2B5EF4-FFF2-40B4-BE49-F238E27FC236}">
                <a16:creationId xmlns:a16="http://schemas.microsoft.com/office/drawing/2014/main" id="{195907EA-065C-49E9-BA2C-1838960C3817}"/>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pPr>
            <a:endParaRPr lang="en-US" altLang="en-US" sz="3200" b="1">
              <a:solidFill>
                <a:schemeClr val="tx1"/>
              </a:solidFill>
              <a:latin typeface="Twinkl" pitchFamily="2" charset="0"/>
            </a:endParaRPr>
          </a:p>
        </p:txBody>
      </p:sp>
      <p:sp>
        <p:nvSpPr>
          <p:cNvPr id="31748" name="Text Box 6">
            <a:extLst>
              <a:ext uri="{FF2B5EF4-FFF2-40B4-BE49-F238E27FC236}">
                <a16:creationId xmlns:a16="http://schemas.microsoft.com/office/drawing/2014/main" id="{FC178675-77B6-4B38-9667-01B82313D3CF}"/>
              </a:ext>
            </a:extLst>
          </p:cNvPr>
          <p:cNvSpPr txBox="1">
            <a:spLocks noChangeArrowheads="1"/>
          </p:cNvSpPr>
          <p:nvPr/>
        </p:nvSpPr>
        <p:spPr bwMode="auto">
          <a:xfrm>
            <a:off x="2124075" y="106363"/>
            <a:ext cx="5400675"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sp>
        <p:nvSpPr>
          <p:cNvPr id="29701" name="Rectangle 16">
            <a:extLst>
              <a:ext uri="{FF2B5EF4-FFF2-40B4-BE49-F238E27FC236}">
                <a16:creationId xmlns:a16="http://schemas.microsoft.com/office/drawing/2014/main" id="{302F474F-A529-4004-98A8-C8BCB68BFE7A}"/>
              </a:ext>
            </a:extLst>
          </p:cNvPr>
          <p:cNvSpPr>
            <a:spLocks noChangeArrowheads="1"/>
          </p:cNvSpPr>
          <p:nvPr/>
        </p:nvSpPr>
        <p:spPr bwMode="auto">
          <a:xfrm>
            <a:off x="107504" y="3636396"/>
            <a:ext cx="6877207" cy="446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 typeface="Wingdings" panose="05000000000000000000" pitchFamily="2" charset="2"/>
              <a:buChar char="§"/>
            </a:pPr>
            <a:endParaRPr lang="en-GB" altLang="en-US" sz="2300">
              <a:solidFill>
                <a:schemeClr val="tx1"/>
              </a:solidFill>
              <a:latin typeface="Twinkl" pitchFamily="2" charset="0"/>
            </a:endParaRPr>
          </a:p>
        </p:txBody>
      </p:sp>
      <p:sp>
        <p:nvSpPr>
          <p:cNvPr id="31751" name="Text Box 12">
            <a:extLst>
              <a:ext uri="{FF2B5EF4-FFF2-40B4-BE49-F238E27FC236}">
                <a16:creationId xmlns:a16="http://schemas.microsoft.com/office/drawing/2014/main" id="{952A4F4D-F4BC-469A-8E70-F9B63335EFE0}"/>
              </a:ext>
            </a:extLst>
          </p:cNvPr>
          <p:cNvSpPr txBox="1">
            <a:spLocks noChangeArrowheads="1"/>
          </p:cNvSpPr>
          <p:nvPr/>
        </p:nvSpPr>
        <p:spPr bwMode="auto">
          <a:xfrm>
            <a:off x="569122" y="1028700"/>
            <a:ext cx="800959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a:solidFill>
                  <a:schemeClr val="tx1"/>
                </a:solidFill>
                <a:latin typeface="Twinkl" pitchFamily="2" charset="0"/>
              </a:rPr>
              <a:t>Hot meals are available free for every child.</a:t>
            </a:r>
          </a:p>
          <a:p>
            <a:pPr marL="342900" indent="-342900" eaLnBrk="1" hangingPunct="1">
              <a:spcBef>
                <a:spcPct val="50000"/>
              </a:spcBef>
              <a:defRPr/>
            </a:pPr>
            <a:r>
              <a:rPr lang="en-GB" altLang="en-US">
                <a:solidFill>
                  <a:schemeClr val="tx1"/>
                </a:solidFill>
                <a:latin typeface="Twinkl" pitchFamily="2" charset="0"/>
              </a:rPr>
              <a:t>Please visit the Easy Lunch website to view the current menus and book your meal choices.</a:t>
            </a:r>
          </a:p>
          <a:p>
            <a:pPr marL="342900" indent="-342900" eaLnBrk="1" hangingPunct="1">
              <a:spcBef>
                <a:spcPct val="50000"/>
              </a:spcBef>
              <a:defRPr/>
            </a:pPr>
            <a:r>
              <a:rPr lang="en-GB" altLang="en-US">
                <a:solidFill>
                  <a:schemeClr val="tx1">
                    <a:lumMod val="95000"/>
                    <a:lumOff val="5000"/>
                  </a:schemeClr>
                </a:solidFill>
                <a:effectLst>
                  <a:outerShdw blurRad="38100" dist="38100" dir="2700000" algn="tl">
                    <a:srgbClr val="000000">
                      <a:alpha val="43137"/>
                    </a:srgbClr>
                  </a:outerShdw>
                </a:effectLst>
                <a:latin typeface="Twinkl" panose="02000000000000000000" pitchFamily="2" charset="0"/>
              </a:rPr>
              <a:t>You will need your school grid username and password. If you do have this please contact the office.</a:t>
            </a:r>
            <a:endParaRPr lang="en-GB" altLang="en-US">
              <a:solidFill>
                <a:schemeClr val="tx1">
                  <a:lumMod val="95000"/>
                  <a:lumOff val="5000"/>
                </a:schemeClr>
              </a:solidFill>
              <a:effectLst>
                <a:outerShdw blurRad="38100" dist="38100" dir="2700000" algn="tl">
                  <a:srgbClr val="000000">
                    <a:alpha val="43137"/>
                  </a:srgbClr>
                </a:outerShdw>
              </a:effectLst>
              <a:latin typeface="Twinkl" pitchFamily="2" charset="0"/>
              <a:hlinkClick r:id="rId3">
                <a:extLst>
                  <a:ext uri="{A12FA001-AC4F-418D-AE19-62706E023703}">
                    <ahyp:hlinkClr xmlns:ahyp="http://schemas.microsoft.com/office/drawing/2018/hyperlinkcolor" val="tx"/>
                  </a:ext>
                </a:extLst>
              </a:hlinkClick>
            </a:endParaRPr>
          </a:p>
          <a:p>
            <a:pPr marL="342900" indent="-342900" eaLnBrk="1" hangingPunct="1">
              <a:spcBef>
                <a:spcPct val="50000"/>
              </a:spcBef>
              <a:defRPr/>
            </a:pPr>
            <a:r>
              <a:rPr lang="en-GB" altLang="en-US">
                <a:solidFill>
                  <a:schemeClr val="tx1">
                    <a:lumMod val="95000"/>
                    <a:lumOff val="5000"/>
                  </a:schemeClr>
                </a:solidFill>
                <a:effectLst>
                  <a:outerShdw blurRad="38100" dist="38100" dir="2700000" algn="tl">
                    <a:srgbClr val="000000">
                      <a:alpha val="43137"/>
                    </a:srgbClr>
                  </a:outerShdw>
                </a:effectLst>
                <a:latin typeface="Twinkl" pitchFamily="2" charset="0"/>
                <a:hlinkClick r:id="rId3">
                  <a:extLst>
                    <a:ext uri="{A12FA001-AC4F-418D-AE19-62706E023703}">
                      <ahyp:hlinkClr xmlns:ahyp="http://schemas.microsoft.com/office/drawing/2018/hyperlinkcolor" val="tx"/>
                    </a:ext>
                  </a:extLst>
                </a:hlinkClick>
              </a:rPr>
              <a:t>www.theeasylunchcompany.co.uk</a:t>
            </a:r>
            <a:endParaRPr lang="en-GB" altLang="en-US">
              <a:solidFill>
                <a:schemeClr val="tx1">
                  <a:lumMod val="95000"/>
                  <a:lumOff val="5000"/>
                </a:schemeClr>
              </a:solidFill>
              <a:effectLst>
                <a:outerShdw blurRad="38100" dist="38100" dir="2700000" algn="tl">
                  <a:srgbClr val="000000">
                    <a:alpha val="43137"/>
                  </a:srgbClr>
                </a:outerShdw>
              </a:effectLst>
              <a:latin typeface="Twinkl" pitchFamily="2" charset="0"/>
            </a:endParaRPr>
          </a:p>
          <a:p>
            <a:pPr eaLnBrk="1" hangingPunct="1">
              <a:spcBef>
                <a:spcPct val="50000"/>
              </a:spcBef>
              <a:buNone/>
              <a:defRPr/>
            </a:pPr>
            <a:endParaRPr lang="en-GB" altLang="en-US">
              <a:solidFill>
                <a:schemeClr val="tx1"/>
              </a:solidFill>
              <a:latin typeface="Twinkl" pitchFamily="2" charset="0"/>
            </a:endParaRPr>
          </a:p>
        </p:txBody>
      </p:sp>
      <p:sp>
        <p:nvSpPr>
          <p:cNvPr id="8" name="Text Box 12">
            <a:extLst>
              <a:ext uri="{FF2B5EF4-FFF2-40B4-BE49-F238E27FC236}">
                <a16:creationId xmlns:a16="http://schemas.microsoft.com/office/drawing/2014/main" id="{952A4F4D-F4BC-469A-8E70-F9B63335EFE0}"/>
              </a:ext>
            </a:extLst>
          </p:cNvPr>
          <p:cNvSpPr txBox="1">
            <a:spLocks noChangeArrowheads="1"/>
          </p:cNvSpPr>
          <p:nvPr/>
        </p:nvSpPr>
        <p:spPr bwMode="auto">
          <a:xfrm>
            <a:off x="565282" y="4127729"/>
            <a:ext cx="8351274"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a:solidFill>
                  <a:schemeClr val="tx1"/>
                </a:solidFill>
                <a:latin typeface="Twinkl" pitchFamily="2" charset="0"/>
              </a:rPr>
              <a:t>If your child brings a packed lunch from home, please ensure you only include healthy food in your child’s lunchbox, no sweets or chocolate. Please note we are a </a:t>
            </a:r>
            <a:r>
              <a:rPr lang="en-GB" altLang="en-US" b="1">
                <a:solidFill>
                  <a:schemeClr val="tx1"/>
                </a:solidFill>
                <a:latin typeface="Twinkl" pitchFamily="2" charset="0"/>
              </a:rPr>
              <a:t>nut-free</a:t>
            </a:r>
            <a:r>
              <a:rPr lang="en-GB" altLang="en-US">
                <a:solidFill>
                  <a:schemeClr val="tx1"/>
                </a:solidFill>
                <a:latin typeface="Twinkl" pitchFamily="2" charset="0"/>
              </a:rPr>
              <a:t> school.</a:t>
            </a:r>
          </a:p>
          <a:p>
            <a:pPr eaLnBrk="1" hangingPunct="1">
              <a:spcBef>
                <a:spcPct val="50000"/>
              </a:spcBef>
              <a:buNone/>
              <a:defRPr/>
            </a:pPr>
            <a:endParaRPr lang="en-GB" altLang="en-US">
              <a:solidFill>
                <a:schemeClr val="tx1"/>
              </a:solidFill>
              <a:latin typeface="Twinkl" pitchFamily="2"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7" name="Text Box 7">
            <a:extLst>
              <a:ext uri="{FF2B5EF4-FFF2-40B4-BE49-F238E27FC236}">
                <a16:creationId xmlns:a16="http://schemas.microsoft.com/office/drawing/2014/main" id="{F45B9978-51DC-48B7-9CF3-928D60863B63}"/>
              </a:ext>
            </a:extLst>
          </p:cNvPr>
          <p:cNvSpPr txBox="1">
            <a:spLocks noChangeArrowheads="1"/>
          </p:cNvSpPr>
          <p:nvPr/>
        </p:nvSpPr>
        <p:spPr bwMode="auto">
          <a:xfrm>
            <a:off x="539750" y="3643313"/>
            <a:ext cx="8604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 typeface="Wingdings" panose="05000000000000000000" pitchFamily="2" charset="2"/>
              <a:buNone/>
            </a:pPr>
            <a:endParaRPr lang="en-US" altLang="en-US">
              <a:solidFill>
                <a:schemeClr val="tx1"/>
              </a:solidFill>
              <a:latin typeface="Twinkl" pitchFamily="2" charset="0"/>
            </a:endParaRPr>
          </a:p>
        </p:txBody>
      </p:sp>
      <p:sp>
        <p:nvSpPr>
          <p:cNvPr id="31748" name="Text Box 6">
            <a:extLst>
              <a:ext uri="{FF2B5EF4-FFF2-40B4-BE49-F238E27FC236}">
                <a16:creationId xmlns:a16="http://schemas.microsoft.com/office/drawing/2014/main" id="{12B5AD8D-FEBD-4197-8499-AF810E35BD23}"/>
              </a:ext>
            </a:extLst>
          </p:cNvPr>
          <p:cNvSpPr txBox="1">
            <a:spLocks noChangeArrowheads="1"/>
          </p:cNvSpPr>
          <p:nvPr/>
        </p:nvSpPr>
        <p:spPr bwMode="auto">
          <a:xfrm>
            <a:off x="330466" y="1055688"/>
            <a:ext cx="8280133" cy="2631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200">
                <a:solidFill>
                  <a:schemeClr val="tx1"/>
                </a:solidFill>
                <a:latin typeface="Twinkl"/>
                <a:cs typeface="Arial"/>
              </a:rPr>
              <a:t>Each class will have 2 PE sessions per week. On these days children need to come to the academy dressed in their PE kit. If the weather is cold, please can children wear jogging bottoms and academy hoodie or fleece. Children need to be wearing trainers. Please either tape ears or remove any earrings on PE days.</a:t>
            </a:r>
          </a:p>
          <a:p>
            <a:pPr eaLnBrk="1" hangingPunct="1">
              <a:spcBef>
                <a:spcPct val="50000"/>
              </a:spcBef>
            </a:pPr>
            <a:r>
              <a:rPr lang="en-GB" altLang="en-US" sz="2200">
                <a:solidFill>
                  <a:schemeClr val="tx1"/>
                </a:solidFill>
                <a:latin typeface="Twinkl"/>
                <a:cs typeface="Arial"/>
              </a:rPr>
              <a:t>PLEASE </a:t>
            </a:r>
            <a:r>
              <a:rPr lang="en-US" altLang="en-US" sz="2200">
                <a:solidFill>
                  <a:schemeClr val="tx1"/>
                </a:solidFill>
                <a:latin typeface="Twinkl"/>
                <a:cs typeface="Arial"/>
              </a:rPr>
              <a:t>NAME EVERYTHING.</a:t>
            </a:r>
            <a:endParaRPr lang="en-GB" altLang="en-US" sz="2200">
              <a:solidFill>
                <a:schemeClr val="tx1"/>
              </a:solidFill>
              <a:latin typeface="Twinkl"/>
              <a:cs typeface="Arial"/>
            </a:endParaRPr>
          </a:p>
        </p:txBody>
      </p:sp>
      <p:sp>
        <p:nvSpPr>
          <p:cNvPr id="33797" name="Text Box 8">
            <a:extLst>
              <a:ext uri="{FF2B5EF4-FFF2-40B4-BE49-F238E27FC236}">
                <a16:creationId xmlns:a16="http://schemas.microsoft.com/office/drawing/2014/main" id="{4EBD572B-7BB8-43C2-96EA-0275ABCF7064}"/>
              </a:ext>
            </a:extLst>
          </p:cNvPr>
          <p:cNvSpPr txBox="1">
            <a:spLocks noChangeArrowheads="1"/>
          </p:cNvSpPr>
          <p:nvPr/>
        </p:nvSpPr>
        <p:spPr bwMode="auto">
          <a:xfrm>
            <a:off x="322237" y="3837595"/>
            <a:ext cx="828836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defRPr/>
            </a:pPr>
            <a:r>
              <a:rPr lang="en-GB" altLang="en-US" sz="2200">
                <a:solidFill>
                  <a:schemeClr val="tx1"/>
                </a:solidFill>
                <a:latin typeface="Twinkl"/>
                <a:cs typeface="Arial"/>
              </a:rPr>
              <a:t>Don’t forget that the Academy office opens at 8.30am. If your child is going to be late or absent for any reason, please ring the Academy office after this time so that the class teacher can be informed, or you can email the academy office to let us know.</a:t>
            </a:r>
            <a:endParaRPr lang="en-GB" altLang="en-US" sz="2000">
              <a:solidFill>
                <a:schemeClr val="tx1"/>
              </a:solidFill>
              <a:highlight>
                <a:srgbClr val="FF0000"/>
              </a:highlight>
              <a:latin typeface="Twinkl"/>
              <a:cs typeface="Arial"/>
            </a:endParaRPr>
          </a:p>
        </p:txBody>
      </p:sp>
      <p:sp>
        <p:nvSpPr>
          <p:cNvPr id="31750" name="Text Box 17">
            <a:extLst>
              <a:ext uri="{FF2B5EF4-FFF2-40B4-BE49-F238E27FC236}">
                <a16:creationId xmlns:a16="http://schemas.microsoft.com/office/drawing/2014/main" id="{095E7657-7126-450C-895E-88F62853F8CA}"/>
              </a:ext>
            </a:extLst>
          </p:cNvPr>
          <p:cNvSpPr txBox="1">
            <a:spLocks noChangeArrowheads="1"/>
          </p:cNvSpPr>
          <p:nvPr/>
        </p:nvSpPr>
        <p:spPr bwMode="auto">
          <a:xfrm>
            <a:off x="322237" y="5773116"/>
            <a:ext cx="841218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pPr>
            <a:r>
              <a:rPr lang="en-GB" altLang="en-US" sz="2200">
                <a:solidFill>
                  <a:schemeClr val="tx1"/>
                </a:solidFill>
                <a:latin typeface="Twinkl" pitchFamily="2" charset="0"/>
              </a:rPr>
              <a:t>Please remember that holidays during term time will not be authorised.</a:t>
            </a:r>
          </a:p>
        </p:txBody>
      </p:sp>
      <p:sp>
        <p:nvSpPr>
          <p:cNvPr id="8" name="Text Box 6">
            <a:extLst>
              <a:ext uri="{FF2B5EF4-FFF2-40B4-BE49-F238E27FC236}">
                <a16:creationId xmlns:a16="http://schemas.microsoft.com/office/drawing/2014/main" id="{BC40825D-1CC5-4C4C-B0A2-676002B69218}"/>
              </a:ext>
            </a:extLst>
          </p:cNvPr>
          <p:cNvSpPr txBox="1">
            <a:spLocks noChangeArrowheads="1"/>
          </p:cNvSpPr>
          <p:nvPr/>
        </p:nvSpPr>
        <p:spPr bwMode="auto">
          <a:xfrm>
            <a:off x="2124075" y="106363"/>
            <a:ext cx="5400675"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0B604-FE0D-4F48-883D-DDAC29ABEF55}"/>
              </a:ext>
            </a:extLst>
          </p:cNvPr>
          <p:cNvSpPr>
            <a:spLocks noGrp="1"/>
          </p:cNvSpPr>
          <p:nvPr>
            <p:ph type="title"/>
          </p:nvPr>
        </p:nvSpPr>
        <p:spPr>
          <a:xfrm>
            <a:off x="1554861" y="150124"/>
            <a:ext cx="6312090" cy="876869"/>
          </a:xfrm>
        </p:spPr>
        <p:txBody>
          <a:bodyPr/>
          <a:lstStyle/>
          <a:p>
            <a:pPr>
              <a:defRPr/>
            </a:pPr>
            <a:r>
              <a:rPr lang="en-US">
                <a:latin typeface="Twinkl" pitchFamily="2" charset="0"/>
              </a:rPr>
              <a:t>Parent Overviews</a:t>
            </a:r>
            <a:endParaRPr lang="en-GB">
              <a:latin typeface="Twinkl" pitchFamily="2" charset="0"/>
            </a:endParaRPr>
          </a:p>
        </p:txBody>
      </p:sp>
      <p:sp>
        <p:nvSpPr>
          <p:cNvPr id="33795" name="Content Placeholder 2">
            <a:extLst>
              <a:ext uri="{FF2B5EF4-FFF2-40B4-BE49-F238E27FC236}">
                <a16:creationId xmlns:a16="http://schemas.microsoft.com/office/drawing/2014/main" id="{038A5B12-400B-40D3-8019-37514D57EE64}"/>
              </a:ext>
            </a:extLst>
          </p:cNvPr>
          <p:cNvSpPr>
            <a:spLocks noGrp="1"/>
          </p:cNvSpPr>
          <p:nvPr>
            <p:ph idx="1"/>
          </p:nvPr>
        </p:nvSpPr>
        <p:spPr>
          <a:xfrm>
            <a:off x="336337" y="1368365"/>
            <a:ext cx="8507413" cy="4895850"/>
          </a:xfrm>
        </p:spPr>
        <p:txBody>
          <a:bodyPr/>
          <a:lstStyle/>
          <a:p>
            <a:r>
              <a:rPr lang="en-US" altLang="en-US">
                <a:solidFill>
                  <a:srgbClr val="000000"/>
                </a:solidFill>
                <a:latin typeface="Twinkl"/>
              </a:rPr>
              <a:t>We will upload a ‘Parent Overview’ to the school website each week under the 'Parent Hub' section which will give you an idea of the learning planned for each area and allow you to support at home. </a:t>
            </a:r>
            <a:endParaRPr lang="en-US" altLang="en-US">
              <a:latin typeface="Twink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43F7A-D326-456C-9E40-28CE33CBF1AC}"/>
              </a:ext>
            </a:extLst>
          </p:cNvPr>
          <p:cNvSpPr>
            <a:spLocks noGrp="1"/>
          </p:cNvSpPr>
          <p:nvPr>
            <p:ph type="title"/>
          </p:nvPr>
        </p:nvSpPr>
        <p:spPr>
          <a:xfrm>
            <a:off x="2081284" y="122831"/>
            <a:ext cx="5056496" cy="863766"/>
          </a:xfrm>
        </p:spPr>
        <p:txBody>
          <a:bodyPr/>
          <a:lstStyle/>
          <a:p>
            <a:pPr>
              <a:defRPr/>
            </a:pPr>
            <a:r>
              <a:rPr lang="en-US"/>
              <a:t>Fundraising</a:t>
            </a:r>
            <a:endParaRPr lang="en-GB"/>
          </a:p>
        </p:txBody>
      </p:sp>
      <p:sp>
        <p:nvSpPr>
          <p:cNvPr id="37891" name="Content Placeholder 2">
            <a:extLst>
              <a:ext uri="{FF2B5EF4-FFF2-40B4-BE49-F238E27FC236}">
                <a16:creationId xmlns:a16="http://schemas.microsoft.com/office/drawing/2014/main" id="{8C4DB99E-158D-442B-95AF-84A4FEEAB8EC}"/>
              </a:ext>
            </a:extLst>
          </p:cNvPr>
          <p:cNvSpPr>
            <a:spLocks noGrp="1"/>
          </p:cNvSpPr>
          <p:nvPr>
            <p:ph idx="1"/>
          </p:nvPr>
        </p:nvSpPr>
        <p:spPr>
          <a:xfrm>
            <a:off x="354360" y="986597"/>
            <a:ext cx="8474108" cy="5465954"/>
          </a:xfrm>
        </p:spPr>
        <p:txBody>
          <a:bodyPr/>
          <a:lstStyle/>
          <a:p>
            <a:pPr>
              <a:defRPr/>
            </a:pPr>
            <a:r>
              <a:rPr lang="en-US">
                <a:solidFill>
                  <a:srgbClr val="000000"/>
                </a:solidFill>
              </a:rPr>
              <a:t>We are always incredibly grateful for any help in providing our children with the best possible resources to enhance their learning experiences.​</a:t>
            </a:r>
            <a:br>
              <a:rPr lang="en-US">
                <a:solidFill>
                  <a:srgbClr val="000000"/>
                </a:solidFill>
              </a:rPr>
            </a:br>
            <a:endParaRPr lang="en-US">
              <a:solidFill>
                <a:srgbClr val="000000"/>
              </a:solidFill>
            </a:endParaRPr>
          </a:p>
          <a:p>
            <a:pPr>
              <a:defRPr/>
            </a:pPr>
            <a:r>
              <a:rPr lang="en-US">
                <a:solidFill>
                  <a:srgbClr val="000000"/>
                </a:solidFill>
              </a:rPr>
              <a:t>We have an Amazon Wish list, items for each year group can be found here ​</a:t>
            </a:r>
            <a:r>
              <a:rPr lang="en-GB" u="sng">
                <a:solidFill>
                  <a:srgbClr val="0070C0"/>
                </a:solidFill>
                <a:hlinkClick r:id="rId2"/>
              </a:rPr>
              <a:t>http://amzn.eu/7LFxzGp</a:t>
            </a:r>
            <a:br>
              <a:rPr lang="en-GB" u="sng">
                <a:solidFill>
                  <a:srgbClr val="0070C0"/>
                </a:solidFill>
              </a:rPr>
            </a:br>
            <a:endParaRPr lang="en-GB">
              <a:solidFill>
                <a:srgbClr val="000000"/>
              </a:solidFill>
            </a:endParaRPr>
          </a:p>
          <a:p>
            <a:pPr>
              <a:defRPr/>
            </a:pPr>
            <a:r>
              <a:rPr lang="en-US">
                <a:solidFill>
                  <a:srgbClr val="000000"/>
                </a:solidFill>
              </a:rPr>
              <a:t>The PTFA always welcomes help with any fundraising initiatives that they run. Parents and carers can be involved in lots of different ways, so please do get in touch with them if you are able to spare even a few minutes of your time. The funds the PTFA raise are vital in ensuring we can continue to provide resources and experiences to enhance and improve the children's learning.</a:t>
            </a:r>
            <a:endParaRPr lang="en-GB">
              <a:solidFill>
                <a:srgbClr val="000000"/>
              </a:solidFill>
            </a:endParaRPr>
          </a:p>
          <a:p>
            <a:pPr marL="0" indent="0">
              <a:buFont typeface="Arial" panose="020B0604020202020204" pitchFamily="34" charset="0"/>
              <a:buNone/>
              <a:defRPr/>
            </a:pPr>
            <a:endParaRPr lang="en-US">
              <a:solidFill>
                <a:srgbClr val="000000"/>
              </a:solidFill>
            </a:endParaRPr>
          </a:p>
        </p:txBody>
      </p:sp>
    </p:spTree>
    <p:extLst>
      <p:ext uri="{BB962C8B-B14F-4D97-AF65-F5344CB8AC3E}">
        <p14:creationId xmlns:p14="http://schemas.microsoft.com/office/powerpoint/2010/main" val="18650260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3C18172-11CD-428F-9DB9-BC61A84C021E}"/>
              </a:ext>
            </a:extLst>
          </p:cNvPr>
          <p:cNvSpPr>
            <a:spLocks noGrp="1" noChangeArrowheads="1"/>
          </p:cNvSpPr>
          <p:nvPr>
            <p:ph type="title"/>
          </p:nvPr>
        </p:nvSpPr>
        <p:spPr>
          <a:xfrm>
            <a:off x="503238" y="189601"/>
            <a:ext cx="8137525" cy="790575"/>
          </a:xfrm>
        </p:spPr>
        <p:txBody>
          <a:bodyPr wrap="square" numCol="1" anchorCtr="0" compatLnSpc="1">
            <a:prstTxWarp prst="textNoShape">
              <a:avLst/>
            </a:prstTxWarp>
            <a:normAutofit fontScale="90000"/>
          </a:bodyPr>
          <a:lstStyle/>
          <a:p>
            <a:pPr>
              <a:defRPr/>
            </a:pPr>
            <a:r>
              <a:rPr lang="en-GB" altLang="en-US">
                <a:effectLst>
                  <a:outerShdw blurRad="38100" dist="38100" dir="2700000" algn="tl">
                    <a:srgbClr val="C0C0C0"/>
                  </a:outerShdw>
                </a:effectLst>
                <a:latin typeface="Twinkl" pitchFamily="2" charset="0"/>
              </a:rPr>
              <a:t>Thank you</a:t>
            </a:r>
            <a:endParaRPr lang="en-US"/>
          </a:p>
        </p:txBody>
      </p:sp>
      <p:sp>
        <p:nvSpPr>
          <p:cNvPr id="44035" name="Rectangle 3">
            <a:extLst>
              <a:ext uri="{FF2B5EF4-FFF2-40B4-BE49-F238E27FC236}">
                <a16:creationId xmlns:a16="http://schemas.microsoft.com/office/drawing/2014/main" id="{075A4A15-7EE0-4A79-9D01-84BE524DE804}"/>
              </a:ext>
            </a:extLst>
          </p:cNvPr>
          <p:cNvSpPr>
            <a:spLocks noGrp="1" noChangeArrowheads="1"/>
          </p:cNvSpPr>
          <p:nvPr>
            <p:ph idx="1"/>
          </p:nvPr>
        </p:nvSpPr>
        <p:spPr>
          <a:xfrm>
            <a:off x="137124" y="584888"/>
            <a:ext cx="8907963" cy="5016500"/>
          </a:xfrm>
        </p:spPr>
        <p:txBody>
          <a:bodyPr/>
          <a:lstStyle/>
          <a:p>
            <a:pPr marL="0" indent="0" eaLnBrk="1" hangingPunct="1">
              <a:buNone/>
              <a:defRPr/>
            </a:pPr>
            <a:endParaRPr lang="en-GB" altLang="en-US" sz="2800">
              <a:latin typeface="Twinkl" pitchFamily="2" charset="0"/>
            </a:endParaRPr>
          </a:p>
          <a:p>
            <a:pPr eaLnBrk="1" hangingPunct="1">
              <a:defRPr/>
            </a:pPr>
            <a:r>
              <a:rPr lang="en-GB" altLang="en-US">
                <a:solidFill>
                  <a:schemeClr val="tx1"/>
                </a:solidFill>
                <a:latin typeface="Twinkl"/>
              </a:rPr>
              <a:t>Thank you so much for your ongoing support. We look forward to a fantastic year with your children in Green Wing!</a:t>
            </a:r>
          </a:p>
          <a:p>
            <a:pPr eaLnBrk="1" hangingPunct="1">
              <a:defRPr/>
            </a:pPr>
            <a:r>
              <a:rPr lang="en-US" altLang="en-US">
                <a:solidFill>
                  <a:schemeClr val="tx1"/>
                </a:solidFill>
                <a:latin typeface="Twinkl"/>
              </a:rPr>
              <a:t>I</a:t>
            </a:r>
            <a:r>
              <a:rPr lang="en-GB" altLang="en-US">
                <a:solidFill>
                  <a:schemeClr val="tx1"/>
                </a:solidFill>
                <a:latin typeface="Twinkl"/>
              </a:rPr>
              <a:t>f you are interested in helping out in school with reading, or any other activities please speak to your child’s class teacher as we are always eager for any support. We can arrange for you to have a DBS check with the office.</a:t>
            </a:r>
          </a:p>
          <a:p>
            <a:pPr eaLnBrk="1" hangingPunct="1">
              <a:defRPr/>
            </a:pPr>
            <a:r>
              <a:rPr lang="en-GB" altLang="en-US">
                <a:solidFill>
                  <a:schemeClr val="tx1"/>
                </a:solidFill>
                <a:latin typeface="Twinkl"/>
              </a:rPr>
              <a:t>As always if you have any questions or concerns, please arrange a time to speak with your child's class teacher by phoning the office or arranging a suitable time with the class teacher at the classroom door.</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Southwater">
      <a:majorFont>
        <a:latin typeface="Twinkl"/>
        <a:ea typeface=""/>
        <a:cs typeface=""/>
      </a:majorFont>
      <a:minorFont>
        <a:latin typeface="Twinkl"/>
        <a:ea typeface=""/>
        <a:cs typeface=""/>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0DD648F9EA5C84EA5EF843453CFBAA3" ma:contentTypeVersion="11" ma:contentTypeDescription="Create a new document." ma:contentTypeScope="" ma:versionID="746f73dc1009809e12aadcaf3f227bc5">
  <xsd:schema xmlns:xsd="http://www.w3.org/2001/XMLSchema" xmlns:xs="http://www.w3.org/2001/XMLSchema" xmlns:p="http://schemas.microsoft.com/office/2006/metadata/properties" xmlns:ns2="b990677d-7be3-45fb-8a43-c48d3d523f0d" xmlns:ns3="b3222df9-f8a5-47d9-a2db-6c70ffb1df94" targetNamespace="http://schemas.microsoft.com/office/2006/metadata/properties" ma:root="true" ma:fieldsID="1ae4b4fd35e44a0954673edd264bbd13" ns2:_="" ns3:_="">
    <xsd:import namespace="b990677d-7be3-45fb-8a43-c48d3d523f0d"/>
    <xsd:import namespace="b3222df9-f8a5-47d9-a2db-6c70ffb1df9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90677d-7be3-45fb-8a43-c48d3d523f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7807f68-10ad-45d8-ad99-548eb960818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3222df9-f8a5-47d9-a2db-6c70ffb1df9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d8b2c1c-8c8d-4bb1-841f-8de24b3b3698}" ma:internalName="TaxCatchAll" ma:showField="CatchAllData" ma:web="b3222df9-f8a5-47d9-a2db-6c70ffb1d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990677d-7be3-45fb-8a43-c48d3d523f0d">
      <Terms xmlns="http://schemas.microsoft.com/office/infopath/2007/PartnerControls"/>
    </lcf76f155ced4ddcb4097134ff3c332f>
    <TaxCatchAll xmlns="b3222df9-f8a5-47d9-a2db-6c70ffb1df94"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99821E-725F-41FC-A578-E88787D550BF}">
  <ds:schemaRefs>
    <ds:schemaRef ds:uri="b3222df9-f8a5-47d9-a2db-6c70ffb1df94"/>
    <ds:schemaRef ds:uri="b990677d-7be3-45fb-8a43-c48d3d523f0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1390069-559B-42CF-A96A-2923E1275664}">
  <ds:schemaRefs>
    <ds:schemaRef ds:uri="http://schemas.microsoft.com/office/2006/metadata/longProperties"/>
  </ds:schemaRefs>
</ds:datastoreItem>
</file>

<file path=customXml/itemProps3.xml><?xml version="1.0" encoding="utf-8"?>
<ds:datastoreItem xmlns:ds="http://schemas.openxmlformats.org/officeDocument/2006/customXml" ds:itemID="{AEB884E4-3DDA-4514-AE20-30F493FD8E4F}">
  <ds:schemaRefs>
    <ds:schemaRef ds:uri="b3222df9-f8a5-47d9-a2db-6c70ffb1df94"/>
    <ds:schemaRef ds:uri="b990677d-7be3-45fb-8a43-c48d3d523f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86DE8179-91B5-4375-95EB-2C6F7E7D864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56</TotalTime>
  <Words>2337</Words>
  <Application>Microsoft Office PowerPoint</Application>
  <PresentationFormat>On-screen Show (4:3)</PresentationFormat>
  <Paragraphs>144</Paragraphs>
  <Slides>25</Slides>
  <Notes>14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25</vt:i4>
      </vt:variant>
    </vt:vector>
  </HeadingPairs>
  <TitlesOfParts>
    <vt:vector size="37" baseType="lpstr">
      <vt:lpstr>Ammys Handwriting</vt:lpstr>
      <vt:lpstr>Arial</vt:lpstr>
      <vt:lpstr>Calibri</vt:lpstr>
      <vt:lpstr>Century Gothic</vt:lpstr>
      <vt:lpstr>Comic Sans MS</vt:lpstr>
      <vt:lpstr>Courier New</vt:lpstr>
      <vt:lpstr>Palatino Linotype</vt:lpstr>
      <vt:lpstr>SassoonPrimary</vt:lpstr>
      <vt:lpstr>Twinkl</vt:lpstr>
      <vt:lpstr>Wingdings</vt:lpstr>
      <vt:lpstr>Executive</vt:lpstr>
      <vt:lpstr>1_Executive</vt:lpstr>
      <vt:lpstr>     Welcome to Year 1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Parent Overviews</vt:lpstr>
      <vt:lpstr>Fundraising</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Into Year 1 meeting</dc:title>
  <dc:creator>Administrator</dc:creator>
  <cp:lastModifiedBy>Emily Jull</cp:lastModifiedBy>
  <cp:revision>2</cp:revision>
  <cp:lastPrinted>2016-09-16T10:59:07Z</cp:lastPrinted>
  <dcterms:created xsi:type="dcterms:W3CDTF">2006-09-11T20:08:45Z</dcterms:created>
  <dcterms:modified xsi:type="dcterms:W3CDTF">2026-09-15T15:39:15Z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head</vt:lpwstr>
  </property>
  <property fmtid="{D5CDD505-2E9C-101B-9397-08002B2CF9AE}" pid="3" name="xd_Signature">
    <vt:lpwstr/>
  </property>
  <property fmtid="{D5CDD505-2E9C-101B-9397-08002B2CF9AE}" pid="4" name="Order">
    <vt:lpwstr>1001800.00000000</vt:lpwstr>
  </property>
  <property fmtid="{D5CDD505-2E9C-101B-9397-08002B2CF9AE}" pid="5" name="ComplianceAssetId">
    <vt:lpwstr/>
  </property>
  <property fmtid="{D5CDD505-2E9C-101B-9397-08002B2CF9AE}" pid="6" name="TemplateUrl">
    <vt:lpwstr/>
  </property>
  <property fmtid="{D5CDD505-2E9C-101B-9397-08002B2CF9AE}" pid="7" name="xd_ProgID">
    <vt:lpwstr/>
  </property>
  <property fmtid="{D5CDD505-2E9C-101B-9397-08002B2CF9AE}" pid="8" name="_ExtendedDescription">
    <vt:lpwstr/>
  </property>
  <property fmtid="{D5CDD505-2E9C-101B-9397-08002B2CF9AE}" pid="9" name="display_urn:schemas-microsoft-com:office:office#Author">
    <vt:lpwstr>head</vt:lpwstr>
  </property>
  <property fmtid="{D5CDD505-2E9C-101B-9397-08002B2CF9AE}" pid="10" name="MediaServiceImageTags">
    <vt:lpwstr/>
  </property>
  <property fmtid="{D5CDD505-2E9C-101B-9397-08002B2CF9AE}" pid="11" name="TriggerFlowInfo">
    <vt:lpwstr/>
  </property>
  <property fmtid="{D5CDD505-2E9C-101B-9397-08002B2CF9AE}" pid="12" name="ContentTypeId">
    <vt:lpwstr>0x01010030DD648F9EA5C84EA5EF843453CFBAA3</vt:lpwstr>
  </property>
</Properties>
</file>